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 id="2147483683" r:id="rId6"/>
  </p:sldMasterIdLst>
  <p:notesMasterIdLst>
    <p:notesMasterId r:id="rId35"/>
  </p:notesMasterIdLst>
  <p:sldIdLst>
    <p:sldId id="258" r:id="rId7"/>
    <p:sldId id="275" r:id="rId8"/>
    <p:sldId id="415" r:id="rId9"/>
    <p:sldId id="276" r:id="rId10"/>
    <p:sldId id="365" r:id="rId11"/>
    <p:sldId id="366" r:id="rId12"/>
    <p:sldId id="370" r:id="rId13"/>
    <p:sldId id="376" r:id="rId14"/>
    <p:sldId id="378" r:id="rId15"/>
    <p:sldId id="420" r:id="rId16"/>
    <p:sldId id="413" r:id="rId17"/>
    <p:sldId id="396" r:id="rId18"/>
    <p:sldId id="305" r:id="rId19"/>
    <p:sldId id="397" r:id="rId20"/>
    <p:sldId id="380" r:id="rId21"/>
    <p:sldId id="401" r:id="rId22"/>
    <p:sldId id="406" r:id="rId23"/>
    <p:sldId id="388" r:id="rId24"/>
    <p:sldId id="410" r:id="rId25"/>
    <p:sldId id="393" r:id="rId26"/>
    <p:sldId id="402" r:id="rId27"/>
    <p:sldId id="412" r:id="rId28"/>
    <p:sldId id="405" r:id="rId29"/>
    <p:sldId id="383" r:id="rId30"/>
    <p:sldId id="414" r:id="rId31"/>
    <p:sldId id="407" r:id="rId32"/>
    <p:sldId id="408" r:id="rId33"/>
    <p:sldId id="268" r:id="rId34"/>
  </p:sldIdLst>
  <p:sldSz cx="9144000" cy="5143500" type="screen16x9"/>
  <p:notesSz cx="6797675" cy="9926638"/>
  <p:defaultText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nut Jetlund" initials="KJ" lastIdx="1" clrIdx="0">
    <p:extLst>
      <p:ext uri="{19B8F6BF-5375-455C-9EA6-DF929625EA0E}">
        <p15:presenceInfo xmlns:p15="http://schemas.microsoft.com/office/powerpoint/2012/main" userId="S::knut.jetlund@vegvesen.no::0aa376c9-7282-42dc-82c1-c1e56bd59b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0000"/>
    <a:srgbClr val="9BBB59"/>
    <a:srgbClr val="BD9B53"/>
    <a:srgbClr val="0D3475"/>
    <a:srgbClr val="BBAC7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4EA170-BD99-40E4-9DD1-FA49289D027D}" v="4" dt="2021-04-30T11:04:04.902"/>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iddels stil 4 – utheving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2DE63D5-997A-4646-A377-4702673A728D}" styleName="Lys stil 2 – utheving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787" autoAdjust="0"/>
    <p:restoredTop sz="85965" autoAdjust="0"/>
  </p:normalViewPr>
  <p:slideViewPr>
    <p:cSldViewPr snapToGrid="0" snapToObjects="1">
      <p:cViewPr varScale="1">
        <p:scale>
          <a:sx n="129" d="100"/>
          <a:sy n="129" d="100"/>
        </p:scale>
        <p:origin x="750" y="120"/>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928D54-BA9D-4DC6-B879-1E0D9C25F70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nb-NO"/>
        </a:p>
      </dgm:t>
    </dgm:pt>
    <dgm:pt modelId="{BDC749F9-FD9B-435B-8118-7221DE2EDEB9}">
      <dgm:prSet custT="1"/>
      <dgm:spPr/>
      <dgm:t>
        <a:bodyPr/>
        <a:lstStyle/>
        <a:p>
          <a:r>
            <a:rPr lang="en-US" sz="800" dirty="0"/>
            <a:t>ISO/TC 211 MDA</a:t>
          </a:r>
          <a:endParaRPr lang="nb-NO" sz="800" dirty="0"/>
        </a:p>
      </dgm:t>
    </dgm:pt>
    <dgm:pt modelId="{0D1B7EFA-23DC-49DE-9C8D-A7B7930A32AE}" type="parTrans" cxnId="{732DBF6F-9E32-4CBE-A893-451B98BD622C}">
      <dgm:prSet/>
      <dgm:spPr/>
      <dgm:t>
        <a:bodyPr/>
        <a:lstStyle/>
        <a:p>
          <a:endParaRPr lang="nb-NO" sz="1050"/>
        </a:p>
      </dgm:t>
    </dgm:pt>
    <dgm:pt modelId="{84349414-BA26-427D-A9C9-C79AF8DC2D8B}" type="sibTrans" cxnId="{732DBF6F-9E32-4CBE-A893-451B98BD622C}">
      <dgm:prSet/>
      <dgm:spPr/>
      <dgm:t>
        <a:bodyPr/>
        <a:lstStyle/>
        <a:p>
          <a:endParaRPr lang="nb-NO" sz="1050"/>
        </a:p>
      </dgm:t>
    </dgm:pt>
    <dgm:pt modelId="{4171993F-8BB1-4B79-B0F4-D64B97AA6B73}">
      <dgm:prSet custT="1"/>
      <dgm:spPr/>
      <dgm:t>
        <a:bodyPr/>
        <a:lstStyle/>
        <a:p>
          <a:r>
            <a:rPr lang="en-US" sz="800" dirty="0"/>
            <a:t>GIS exchange format</a:t>
          </a:r>
          <a:endParaRPr lang="nb-NO" sz="800" dirty="0"/>
        </a:p>
      </dgm:t>
    </dgm:pt>
    <dgm:pt modelId="{02AD32E4-33CC-484D-A516-61FC3EEA5440}" type="parTrans" cxnId="{3245A217-CBE8-407F-9F94-C2C316600EED}">
      <dgm:prSet/>
      <dgm:spPr/>
      <dgm:t>
        <a:bodyPr/>
        <a:lstStyle/>
        <a:p>
          <a:endParaRPr lang="nb-NO" sz="1050"/>
        </a:p>
      </dgm:t>
    </dgm:pt>
    <dgm:pt modelId="{0D7A494A-72CC-47AC-B674-03785F6DC461}" type="sibTrans" cxnId="{3245A217-CBE8-407F-9F94-C2C316600EED}">
      <dgm:prSet/>
      <dgm:spPr/>
      <dgm:t>
        <a:bodyPr/>
        <a:lstStyle/>
        <a:p>
          <a:endParaRPr lang="nb-NO" sz="1050"/>
        </a:p>
      </dgm:t>
    </dgm:pt>
    <dgm:pt modelId="{B653AAB6-A822-4CFD-BE65-48956C8B0EFD}">
      <dgm:prSet custT="1"/>
      <dgm:spPr/>
      <dgm:t>
        <a:bodyPr/>
        <a:lstStyle/>
        <a:p>
          <a:r>
            <a:rPr lang="en-US" sz="800" dirty="0"/>
            <a:t>Feature catalogue</a:t>
          </a:r>
          <a:endParaRPr lang="nb-NO" sz="800" dirty="0"/>
        </a:p>
      </dgm:t>
    </dgm:pt>
    <dgm:pt modelId="{15DC9FEA-DF88-4F36-B8D2-2753415BA408}" type="parTrans" cxnId="{96570CA0-C486-4E27-9145-5D53DE656A75}">
      <dgm:prSet/>
      <dgm:spPr/>
      <dgm:t>
        <a:bodyPr/>
        <a:lstStyle/>
        <a:p>
          <a:endParaRPr lang="nb-NO" sz="1050"/>
        </a:p>
      </dgm:t>
    </dgm:pt>
    <dgm:pt modelId="{35DD44CF-DB74-4DCF-A0C2-5141F6AD84DD}" type="sibTrans" cxnId="{96570CA0-C486-4E27-9145-5D53DE656A75}">
      <dgm:prSet/>
      <dgm:spPr/>
      <dgm:t>
        <a:bodyPr/>
        <a:lstStyle/>
        <a:p>
          <a:endParaRPr lang="nb-NO" sz="1050"/>
        </a:p>
      </dgm:t>
    </dgm:pt>
    <dgm:pt modelId="{833C36CE-36D4-4E1D-93D5-055E73A9B0A2}">
      <dgm:prSet custT="1"/>
      <dgm:spPr/>
      <dgm:t>
        <a:bodyPr/>
        <a:lstStyle/>
        <a:p>
          <a:r>
            <a:rPr lang="en-US" sz="800" dirty="0"/>
            <a:t>Feature catalogue exchange model</a:t>
          </a:r>
          <a:endParaRPr lang="nb-NO" sz="800" dirty="0"/>
        </a:p>
      </dgm:t>
    </dgm:pt>
    <dgm:pt modelId="{BE7CA1EE-2DB4-41D6-867D-27ED6CA544A2}" type="parTrans" cxnId="{749942B1-FEA2-4AE7-A1F8-8D9F0FE40012}">
      <dgm:prSet/>
      <dgm:spPr/>
      <dgm:t>
        <a:bodyPr/>
        <a:lstStyle/>
        <a:p>
          <a:endParaRPr lang="nb-NO" sz="1050"/>
        </a:p>
      </dgm:t>
    </dgm:pt>
    <dgm:pt modelId="{8C7B033F-59E9-4E86-BB82-03B1DA4AD62C}" type="sibTrans" cxnId="{749942B1-FEA2-4AE7-A1F8-8D9F0FE40012}">
      <dgm:prSet/>
      <dgm:spPr/>
      <dgm:t>
        <a:bodyPr/>
        <a:lstStyle/>
        <a:p>
          <a:endParaRPr lang="nb-NO" sz="1050"/>
        </a:p>
      </dgm:t>
    </dgm:pt>
    <dgm:pt modelId="{1012B6F5-8EA9-4EB8-BF42-4A20F634B627}">
      <dgm:prSet custT="1"/>
      <dgm:spPr/>
      <dgm:t>
        <a:bodyPr/>
        <a:lstStyle/>
        <a:p>
          <a:r>
            <a:rPr lang="en-US" sz="800" dirty="0"/>
            <a:t>Generic feature exchange model</a:t>
          </a:r>
          <a:endParaRPr lang="nb-NO" sz="800" dirty="0"/>
        </a:p>
      </dgm:t>
    </dgm:pt>
    <dgm:pt modelId="{3DEDE2C2-A6FA-4773-AAA9-3B3F49B2B4E9}" type="parTrans" cxnId="{F6993BD3-A372-43C5-B1E3-281035135751}">
      <dgm:prSet/>
      <dgm:spPr/>
      <dgm:t>
        <a:bodyPr/>
        <a:lstStyle/>
        <a:p>
          <a:endParaRPr lang="nb-NO" sz="1050"/>
        </a:p>
      </dgm:t>
    </dgm:pt>
    <dgm:pt modelId="{9020DC6A-78FD-4307-8841-E8D6525D8828}" type="sibTrans" cxnId="{F6993BD3-A372-43C5-B1E3-281035135751}">
      <dgm:prSet/>
      <dgm:spPr/>
      <dgm:t>
        <a:bodyPr/>
        <a:lstStyle/>
        <a:p>
          <a:endParaRPr lang="nb-NO" sz="1050"/>
        </a:p>
      </dgm:t>
    </dgm:pt>
    <dgm:pt modelId="{B1B9233F-1ECE-4BEF-8B96-7672A7F0D261}">
      <dgm:prSet custT="1"/>
      <dgm:spPr/>
      <dgm:t>
        <a:bodyPr/>
        <a:lstStyle/>
        <a:p>
          <a:r>
            <a:rPr lang="en-US" sz="800" dirty="0"/>
            <a:t>Network model</a:t>
          </a:r>
          <a:endParaRPr lang="nb-NO" sz="800" dirty="0"/>
        </a:p>
      </dgm:t>
    </dgm:pt>
    <dgm:pt modelId="{CDEFD817-967B-494F-A3F0-B3F609E1CA12}" type="sibTrans" cxnId="{9C351081-7FCA-4F6C-9BE5-226AF6F49F33}">
      <dgm:prSet/>
      <dgm:spPr/>
      <dgm:t>
        <a:bodyPr/>
        <a:lstStyle/>
        <a:p>
          <a:endParaRPr lang="nb-NO" sz="1050"/>
        </a:p>
      </dgm:t>
    </dgm:pt>
    <dgm:pt modelId="{47386565-30E1-4234-A835-7985D77EF8D3}" type="parTrans" cxnId="{9C351081-7FCA-4F6C-9BE5-226AF6F49F33}">
      <dgm:prSet/>
      <dgm:spPr/>
      <dgm:t>
        <a:bodyPr/>
        <a:lstStyle/>
        <a:p>
          <a:endParaRPr lang="nb-NO" sz="1050"/>
        </a:p>
      </dgm:t>
    </dgm:pt>
    <dgm:pt modelId="{EEAFD389-B030-4CC9-A6F9-715C8A18ADCB}" type="pres">
      <dgm:prSet presAssocID="{E9928D54-BA9D-4DC6-B879-1E0D9C25F70B}" presName="Name0" presStyleCnt="0">
        <dgm:presLayoutVars>
          <dgm:chMax val="7"/>
          <dgm:chPref val="7"/>
          <dgm:dir/>
        </dgm:presLayoutVars>
      </dgm:prSet>
      <dgm:spPr/>
    </dgm:pt>
    <dgm:pt modelId="{66F506C3-3CC3-4C5E-AB04-50B46413D9E7}" type="pres">
      <dgm:prSet presAssocID="{E9928D54-BA9D-4DC6-B879-1E0D9C25F70B}" presName="Name1" presStyleCnt="0"/>
      <dgm:spPr/>
    </dgm:pt>
    <dgm:pt modelId="{CAD64F5E-132F-482C-B7FF-AA5995F90BBE}" type="pres">
      <dgm:prSet presAssocID="{E9928D54-BA9D-4DC6-B879-1E0D9C25F70B}" presName="cycle" presStyleCnt="0"/>
      <dgm:spPr/>
    </dgm:pt>
    <dgm:pt modelId="{E4E24C8F-6B7A-4738-BC4B-8A315480666E}" type="pres">
      <dgm:prSet presAssocID="{E9928D54-BA9D-4DC6-B879-1E0D9C25F70B}" presName="srcNode" presStyleLbl="node1" presStyleIdx="0" presStyleCnt="6"/>
      <dgm:spPr/>
    </dgm:pt>
    <dgm:pt modelId="{10E40652-C87C-48C8-B614-6D38592E477E}" type="pres">
      <dgm:prSet presAssocID="{E9928D54-BA9D-4DC6-B879-1E0D9C25F70B}" presName="conn" presStyleLbl="parChTrans1D2" presStyleIdx="0" presStyleCnt="1"/>
      <dgm:spPr/>
    </dgm:pt>
    <dgm:pt modelId="{F10FE86A-C1C4-4C01-A117-9969B0B50A6B}" type="pres">
      <dgm:prSet presAssocID="{E9928D54-BA9D-4DC6-B879-1E0D9C25F70B}" presName="extraNode" presStyleLbl="node1" presStyleIdx="0" presStyleCnt="6"/>
      <dgm:spPr/>
    </dgm:pt>
    <dgm:pt modelId="{79E546F0-D871-49E7-AEA6-964262379EA1}" type="pres">
      <dgm:prSet presAssocID="{E9928D54-BA9D-4DC6-B879-1E0D9C25F70B}" presName="dstNode" presStyleLbl="node1" presStyleIdx="0" presStyleCnt="6"/>
      <dgm:spPr/>
    </dgm:pt>
    <dgm:pt modelId="{7F2DB338-32B9-4888-ACBC-7981B108AEFB}" type="pres">
      <dgm:prSet presAssocID="{BDC749F9-FD9B-435B-8118-7221DE2EDEB9}" presName="text_1" presStyleLbl="node1" presStyleIdx="0" presStyleCnt="6">
        <dgm:presLayoutVars>
          <dgm:bulletEnabled val="1"/>
        </dgm:presLayoutVars>
      </dgm:prSet>
      <dgm:spPr/>
    </dgm:pt>
    <dgm:pt modelId="{B8F9AF04-7CB6-4678-BCA9-7503A70BCBB4}" type="pres">
      <dgm:prSet presAssocID="{BDC749F9-FD9B-435B-8118-7221DE2EDEB9}" presName="accent_1" presStyleCnt="0"/>
      <dgm:spPr/>
    </dgm:pt>
    <dgm:pt modelId="{DE7AF80A-5313-421D-8DB2-ACF9F12743B4}" type="pres">
      <dgm:prSet presAssocID="{BDC749F9-FD9B-435B-8118-7221DE2EDEB9}" presName="accentRepeatNode" presStyleLbl="solidFgAcc1" presStyleIdx="0" presStyleCnt="6"/>
      <dgm:spPr/>
    </dgm:pt>
    <dgm:pt modelId="{63A3A583-816C-4101-BFC8-01ED4E14F432}" type="pres">
      <dgm:prSet presAssocID="{4171993F-8BB1-4B79-B0F4-D64B97AA6B73}" presName="text_2" presStyleLbl="node1" presStyleIdx="1" presStyleCnt="6">
        <dgm:presLayoutVars>
          <dgm:bulletEnabled val="1"/>
        </dgm:presLayoutVars>
      </dgm:prSet>
      <dgm:spPr/>
    </dgm:pt>
    <dgm:pt modelId="{AA262479-823B-4D3E-9D73-0C8650F590B2}" type="pres">
      <dgm:prSet presAssocID="{4171993F-8BB1-4B79-B0F4-D64B97AA6B73}" presName="accent_2" presStyleCnt="0"/>
      <dgm:spPr/>
    </dgm:pt>
    <dgm:pt modelId="{12B9650F-E940-411E-8410-E6901C6DD416}" type="pres">
      <dgm:prSet presAssocID="{4171993F-8BB1-4B79-B0F4-D64B97AA6B73}" presName="accentRepeatNode" presStyleLbl="solidFgAcc1" presStyleIdx="1" presStyleCnt="6"/>
      <dgm:spPr/>
    </dgm:pt>
    <dgm:pt modelId="{E467901B-663B-4DB7-A841-D80E696190EF}" type="pres">
      <dgm:prSet presAssocID="{B653AAB6-A822-4CFD-BE65-48956C8B0EFD}" presName="text_3" presStyleLbl="node1" presStyleIdx="2" presStyleCnt="6">
        <dgm:presLayoutVars>
          <dgm:bulletEnabled val="1"/>
        </dgm:presLayoutVars>
      </dgm:prSet>
      <dgm:spPr/>
    </dgm:pt>
    <dgm:pt modelId="{0EE90BC4-AD53-44FB-9B86-C6D21446BEA5}" type="pres">
      <dgm:prSet presAssocID="{B653AAB6-A822-4CFD-BE65-48956C8B0EFD}" presName="accent_3" presStyleCnt="0"/>
      <dgm:spPr/>
    </dgm:pt>
    <dgm:pt modelId="{CE2D32F6-4F7F-4F09-B478-5541E5B3E51E}" type="pres">
      <dgm:prSet presAssocID="{B653AAB6-A822-4CFD-BE65-48956C8B0EFD}" presName="accentRepeatNode" presStyleLbl="solidFgAcc1" presStyleIdx="2" presStyleCnt="6"/>
      <dgm:spPr/>
    </dgm:pt>
    <dgm:pt modelId="{734F7238-1ECF-4954-96EE-AE89ABFBAD68}" type="pres">
      <dgm:prSet presAssocID="{833C36CE-36D4-4E1D-93D5-055E73A9B0A2}" presName="text_4" presStyleLbl="node1" presStyleIdx="3" presStyleCnt="6">
        <dgm:presLayoutVars>
          <dgm:bulletEnabled val="1"/>
        </dgm:presLayoutVars>
      </dgm:prSet>
      <dgm:spPr/>
    </dgm:pt>
    <dgm:pt modelId="{C9D4524E-8C02-4215-AE88-A4D2CF4D48EB}" type="pres">
      <dgm:prSet presAssocID="{833C36CE-36D4-4E1D-93D5-055E73A9B0A2}" presName="accent_4" presStyleCnt="0"/>
      <dgm:spPr/>
    </dgm:pt>
    <dgm:pt modelId="{C3853A9B-26C9-42A8-9649-81364392175A}" type="pres">
      <dgm:prSet presAssocID="{833C36CE-36D4-4E1D-93D5-055E73A9B0A2}" presName="accentRepeatNode" presStyleLbl="solidFgAcc1" presStyleIdx="3" presStyleCnt="6"/>
      <dgm:spPr/>
    </dgm:pt>
    <dgm:pt modelId="{A7DD2D02-6BF7-46EF-A6CD-FE7E07C64DA0}" type="pres">
      <dgm:prSet presAssocID="{B1B9233F-1ECE-4BEF-8B96-7672A7F0D261}" presName="text_5" presStyleLbl="node1" presStyleIdx="4" presStyleCnt="6">
        <dgm:presLayoutVars>
          <dgm:bulletEnabled val="1"/>
        </dgm:presLayoutVars>
      </dgm:prSet>
      <dgm:spPr/>
    </dgm:pt>
    <dgm:pt modelId="{3B6AF058-456F-4DE2-9B4C-C247128B8863}" type="pres">
      <dgm:prSet presAssocID="{B1B9233F-1ECE-4BEF-8B96-7672A7F0D261}" presName="accent_5" presStyleCnt="0"/>
      <dgm:spPr/>
    </dgm:pt>
    <dgm:pt modelId="{82293A1D-38A1-4588-8B3E-0946D146514D}" type="pres">
      <dgm:prSet presAssocID="{B1B9233F-1ECE-4BEF-8B96-7672A7F0D261}" presName="accentRepeatNode" presStyleLbl="solidFgAcc1" presStyleIdx="4" presStyleCnt="6"/>
      <dgm:spPr/>
    </dgm:pt>
    <dgm:pt modelId="{CE625857-DCD4-495E-A983-2B9CB0FF05A9}" type="pres">
      <dgm:prSet presAssocID="{1012B6F5-8EA9-4EB8-BF42-4A20F634B627}" presName="text_6" presStyleLbl="node1" presStyleIdx="5" presStyleCnt="6">
        <dgm:presLayoutVars>
          <dgm:bulletEnabled val="1"/>
        </dgm:presLayoutVars>
      </dgm:prSet>
      <dgm:spPr/>
    </dgm:pt>
    <dgm:pt modelId="{111D6A08-8A9C-4596-89B6-74DF7CFC767A}" type="pres">
      <dgm:prSet presAssocID="{1012B6F5-8EA9-4EB8-BF42-4A20F634B627}" presName="accent_6" presStyleCnt="0"/>
      <dgm:spPr/>
    </dgm:pt>
    <dgm:pt modelId="{28986421-E320-4752-AEBC-A6A632D3F2DD}" type="pres">
      <dgm:prSet presAssocID="{1012B6F5-8EA9-4EB8-BF42-4A20F634B627}" presName="accentRepeatNode" presStyleLbl="solidFgAcc1" presStyleIdx="5" presStyleCnt="6"/>
      <dgm:spPr/>
    </dgm:pt>
  </dgm:ptLst>
  <dgm:cxnLst>
    <dgm:cxn modelId="{A148C300-3274-42E8-8A1A-DFD81A18FA84}" type="presOf" srcId="{B1B9233F-1ECE-4BEF-8B96-7672A7F0D261}" destId="{A7DD2D02-6BF7-46EF-A6CD-FE7E07C64DA0}" srcOrd="0" destOrd="0" presId="urn:microsoft.com/office/officeart/2008/layout/VerticalCurvedList"/>
    <dgm:cxn modelId="{1050690E-40AA-4466-9F66-91BAE7724CE5}" type="presOf" srcId="{1012B6F5-8EA9-4EB8-BF42-4A20F634B627}" destId="{CE625857-DCD4-495E-A983-2B9CB0FF05A9}" srcOrd="0" destOrd="0" presId="urn:microsoft.com/office/officeart/2008/layout/VerticalCurvedList"/>
    <dgm:cxn modelId="{3245A217-CBE8-407F-9F94-C2C316600EED}" srcId="{E9928D54-BA9D-4DC6-B879-1E0D9C25F70B}" destId="{4171993F-8BB1-4B79-B0F4-D64B97AA6B73}" srcOrd="1" destOrd="0" parTransId="{02AD32E4-33CC-484D-A516-61FC3EEA5440}" sibTransId="{0D7A494A-72CC-47AC-B674-03785F6DC461}"/>
    <dgm:cxn modelId="{2DB25C2D-2C43-4A6E-BD97-3F822A116993}" type="presOf" srcId="{BDC749F9-FD9B-435B-8118-7221DE2EDEB9}" destId="{7F2DB338-32B9-4888-ACBC-7981B108AEFB}" srcOrd="0" destOrd="0" presId="urn:microsoft.com/office/officeart/2008/layout/VerticalCurvedList"/>
    <dgm:cxn modelId="{D69B264B-C48F-45AE-952F-1FA3835946EF}" type="presOf" srcId="{833C36CE-36D4-4E1D-93D5-055E73A9B0A2}" destId="{734F7238-1ECF-4954-96EE-AE89ABFBAD68}" srcOrd="0" destOrd="0" presId="urn:microsoft.com/office/officeart/2008/layout/VerticalCurvedList"/>
    <dgm:cxn modelId="{732DBF6F-9E32-4CBE-A893-451B98BD622C}" srcId="{E9928D54-BA9D-4DC6-B879-1E0D9C25F70B}" destId="{BDC749F9-FD9B-435B-8118-7221DE2EDEB9}" srcOrd="0" destOrd="0" parTransId="{0D1B7EFA-23DC-49DE-9C8D-A7B7930A32AE}" sibTransId="{84349414-BA26-427D-A9C9-C79AF8DC2D8B}"/>
    <dgm:cxn modelId="{9C351081-7FCA-4F6C-9BE5-226AF6F49F33}" srcId="{E9928D54-BA9D-4DC6-B879-1E0D9C25F70B}" destId="{B1B9233F-1ECE-4BEF-8B96-7672A7F0D261}" srcOrd="4" destOrd="0" parTransId="{47386565-30E1-4234-A835-7985D77EF8D3}" sibTransId="{CDEFD817-967B-494F-A3F0-B3F609E1CA12}"/>
    <dgm:cxn modelId="{C0591184-EB7C-41D4-ACF7-ACC8A2909E9B}" type="presOf" srcId="{4171993F-8BB1-4B79-B0F4-D64B97AA6B73}" destId="{63A3A583-816C-4101-BFC8-01ED4E14F432}" srcOrd="0" destOrd="0" presId="urn:microsoft.com/office/officeart/2008/layout/VerticalCurvedList"/>
    <dgm:cxn modelId="{96570CA0-C486-4E27-9145-5D53DE656A75}" srcId="{E9928D54-BA9D-4DC6-B879-1E0D9C25F70B}" destId="{B653AAB6-A822-4CFD-BE65-48956C8B0EFD}" srcOrd="2" destOrd="0" parTransId="{15DC9FEA-DF88-4F36-B8D2-2753415BA408}" sibTransId="{35DD44CF-DB74-4DCF-A0C2-5141F6AD84DD}"/>
    <dgm:cxn modelId="{749942B1-FEA2-4AE7-A1F8-8D9F0FE40012}" srcId="{E9928D54-BA9D-4DC6-B879-1E0D9C25F70B}" destId="{833C36CE-36D4-4E1D-93D5-055E73A9B0A2}" srcOrd="3" destOrd="0" parTransId="{BE7CA1EE-2DB4-41D6-867D-27ED6CA544A2}" sibTransId="{8C7B033F-59E9-4E86-BB82-03B1DA4AD62C}"/>
    <dgm:cxn modelId="{B55E1EC3-4579-4EF1-A6CD-84A54BACA74B}" type="presOf" srcId="{84349414-BA26-427D-A9C9-C79AF8DC2D8B}" destId="{10E40652-C87C-48C8-B614-6D38592E477E}" srcOrd="0" destOrd="0" presId="urn:microsoft.com/office/officeart/2008/layout/VerticalCurvedList"/>
    <dgm:cxn modelId="{F6993BD3-A372-43C5-B1E3-281035135751}" srcId="{E9928D54-BA9D-4DC6-B879-1E0D9C25F70B}" destId="{1012B6F5-8EA9-4EB8-BF42-4A20F634B627}" srcOrd="5" destOrd="0" parTransId="{3DEDE2C2-A6FA-4773-AAA9-3B3F49B2B4E9}" sibTransId="{9020DC6A-78FD-4307-8841-E8D6525D8828}"/>
    <dgm:cxn modelId="{55E279DD-EAAA-4CDB-8627-E2FA61AAC34A}" type="presOf" srcId="{E9928D54-BA9D-4DC6-B879-1E0D9C25F70B}" destId="{EEAFD389-B030-4CC9-A6F9-715C8A18ADCB}" srcOrd="0" destOrd="0" presId="urn:microsoft.com/office/officeart/2008/layout/VerticalCurvedList"/>
    <dgm:cxn modelId="{2D1241F3-05C1-416A-86D6-A495C1A5B4B4}" type="presOf" srcId="{B653AAB6-A822-4CFD-BE65-48956C8B0EFD}" destId="{E467901B-663B-4DB7-A841-D80E696190EF}" srcOrd="0" destOrd="0" presId="urn:microsoft.com/office/officeart/2008/layout/VerticalCurvedList"/>
    <dgm:cxn modelId="{0723994C-C119-4679-AE9F-5A2D87E5CC9D}" type="presParOf" srcId="{EEAFD389-B030-4CC9-A6F9-715C8A18ADCB}" destId="{66F506C3-3CC3-4C5E-AB04-50B46413D9E7}" srcOrd="0" destOrd="0" presId="urn:microsoft.com/office/officeart/2008/layout/VerticalCurvedList"/>
    <dgm:cxn modelId="{6CF5DC31-B34C-4320-9F4C-3743C0405391}" type="presParOf" srcId="{66F506C3-3CC3-4C5E-AB04-50B46413D9E7}" destId="{CAD64F5E-132F-482C-B7FF-AA5995F90BBE}" srcOrd="0" destOrd="0" presId="urn:microsoft.com/office/officeart/2008/layout/VerticalCurvedList"/>
    <dgm:cxn modelId="{7F4B6059-5FB8-41D8-9566-EE20D5745C0E}" type="presParOf" srcId="{CAD64F5E-132F-482C-B7FF-AA5995F90BBE}" destId="{E4E24C8F-6B7A-4738-BC4B-8A315480666E}" srcOrd="0" destOrd="0" presId="urn:microsoft.com/office/officeart/2008/layout/VerticalCurvedList"/>
    <dgm:cxn modelId="{25891D12-6DF8-47B6-AA8F-FCB9C9916A80}" type="presParOf" srcId="{CAD64F5E-132F-482C-B7FF-AA5995F90BBE}" destId="{10E40652-C87C-48C8-B614-6D38592E477E}" srcOrd="1" destOrd="0" presId="urn:microsoft.com/office/officeart/2008/layout/VerticalCurvedList"/>
    <dgm:cxn modelId="{105B79B0-520E-46B1-AF69-01E7E4052822}" type="presParOf" srcId="{CAD64F5E-132F-482C-B7FF-AA5995F90BBE}" destId="{F10FE86A-C1C4-4C01-A117-9969B0B50A6B}" srcOrd="2" destOrd="0" presId="urn:microsoft.com/office/officeart/2008/layout/VerticalCurvedList"/>
    <dgm:cxn modelId="{7BC12998-5E25-4133-A31D-68C54373C67D}" type="presParOf" srcId="{CAD64F5E-132F-482C-B7FF-AA5995F90BBE}" destId="{79E546F0-D871-49E7-AEA6-964262379EA1}" srcOrd="3" destOrd="0" presId="urn:microsoft.com/office/officeart/2008/layout/VerticalCurvedList"/>
    <dgm:cxn modelId="{551AF032-1C0C-41DD-BCFA-7960F11C16EF}" type="presParOf" srcId="{66F506C3-3CC3-4C5E-AB04-50B46413D9E7}" destId="{7F2DB338-32B9-4888-ACBC-7981B108AEFB}" srcOrd="1" destOrd="0" presId="urn:microsoft.com/office/officeart/2008/layout/VerticalCurvedList"/>
    <dgm:cxn modelId="{B975D914-6069-40C9-B9BE-05B246C3332A}" type="presParOf" srcId="{66F506C3-3CC3-4C5E-AB04-50B46413D9E7}" destId="{B8F9AF04-7CB6-4678-BCA9-7503A70BCBB4}" srcOrd="2" destOrd="0" presId="urn:microsoft.com/office/officeart/2008/layout/VerticalCurvedList"/>
    <dgm:cxn modelId="{E11B92FA-FE54-4072-A12A-63E9F2FC90A0}" type="presParOf" srcId="{B8F9AF04-7CB6-4678-BCA9-7503A70BCBB4}" destId="{DE7AF80A-5313-421D-8DB2-ACF9F12743B4}" srcOrd="0" destOrd="0" presId="urn:microsoft.com/office/officeart/2008/layout/VerticalCurvedList"/>
    <dgm:cxn modelId="{B559BD52-AE28-4C2D-B988-C55C7763E3E4}" type="presParOf" srcId="{66F506C3-3CC3-4C5E-AB04-50B46413D9E7}" destId="{63A3A583-816C-4101-BFC8-01ED4E14F432}" srcOrd="3" destOrd="0" presId="urn:microsoft.com/office/officeart/2008/layout/VerticalCurvedList"/>
    <dgm:cxn modelId="{70039DEA-F71E-49FE-B368-97DCC4BD5742}" type="presParOf" srcId="{66F506C3-3CC3-4C5E-AB04-50B46413D9E7}" destId="{AA262479-823B-4D3E-9D73-0C8650F590B2}" srcOrd="4" destOrd="0" presId="urn:microsoft.com/office/officeart/2008/layout/VerticalCurvedList"/>
    <dgm:cxn modelId="{677D0AD6-5CC8-4CBA-BDC5-A292ECB3B4C7}" type="presParOf" srcId="{AA262479-823B-4D3E-9D73-0C8650F590B2}" destId="{12B9650F-E940-411E-8410-E6901C6DD416}" srcOrd="0" destOrd="0" presId="urn:microsoft.com/office/officeart/2008/layout/VerticalCurvedList"/>
    <dgm:cxn modelId="{F151EB7F-0FDD-490D-A633-743598E9F94D}" type="presParOf" srcId="{66F506C3-3CC3-4C5E-AB04-50B46413D9E7}" destId="{E467901B-663B-4DB7-A841-D80E696190EF}" srcOrd="5" destOrd="0" presId="urn:microsoft.com/office/officeart/2008/layout/VerticalCurvedList"/>
    <dgm:cxn modelId="{3B7E551C-C735-41C8-8C2D-A45C8D8C91F1}" type="presParOf" srcId="{66F506C3-3CC3-4C5E-AB04-50B46413D9E7}" destId="{0EE90BC4-AD53-44FB-9B86-C6D21446BEA5}" srcOrd="6" destOrd="0" presId="urn:microsoft.com/office/officeart/2008/layout/VerticalCurvedList"/>
    <dgm:cxn modelId="{E9FF0445-D44D-45E5-87D3-B0B5108AACB9}" type="presParOf" srcId="{0EE90BC4-AD53-44FB-9B86-C6D21446BEA5}" destId="{CE2D32F6-4F7F-4F09-B478-5541E5B3E51E}" srcOrd="0" destOrd="0" presId="urn:microsoft.com/office/officeart/2008/layout/VerticalCurvedList"/>
    <dgm:cxn modelId="{7A80D855-A619-49FA-B3D9-420C6DE51231}" type="presParOf" srcId="{66F506C3-3CC3-4C5E-AB04-50B46413D9E7}" destId="{734F7238-1ECF-4954-96EE-AE89ABFBAD68}" srcOrd="7" destOrd="0" presId="urn:microsoft.com/office/officeart/2008/layout/VerticalCurvedList"/>
    <dgm:cxn modelId="{6F88690A-0592-45B2-86FA-4131B3BB015F}" type="presParOf" srcId="{66F506C3-3CC3-4C5E-AB04-50B46413D9E7}" destId="{C9D4524E-8C02-4215-AE88-A4D2CF4D48EB}" srcOrd="8" destOrd="0" presId="urn:microsoft.com/office/officeart/2008/layout/VerticalCurvedList"/>
    <dgm:cxn modelId="{779CFAAB-04D8-4015-8B57-4881F86CFDA3}" type="presParOf" srcId="{C9D4524E-8C02-4215-AE88-A4D2CF4D48EB}" destId="{C3853A9B-26C9-42A8-9649-81364392175A}" srcOrd="0" destOrd="0" presId="urn:microsoft.com/office/officeart/2008/layout/VerticalCurvedList"/>
    <dgm:cxn modelId="{0A9F2F91-83AF-4F86-8542-0765F3F6EB71}" type="presParOf" srcId="{66F506C3-3CC3-4C5E-AB04-50B46413D9E7}" destId="{A7DD2D02-6BF7-46EF-A6CD-FE7E07C64DA0}" srcOrd="9" destOrd="0" presId="urn:microsoft.com/office/officeart/2008/layout/VerticalCurvedList"/>
    <dgm:cxn modelId="{4A248231-B59F-48CE-8753-A02E0B021288}" type="presParOf" srcId="{66F506C3-3CC3-4C5E-AB04-50B46413D9E7}" destId="{3B6AF058-456F-4DE2-9B4C-C247128B8863}" srcOrd="10" destOrd="0" presId="urn:microsoft.com/office/officeart/2008/layout/VerticalCurvedList"/>
    <dgm:cxn modelId="{38B93F7F-790E-471B-90FD-4717EDB69310}" type="presParOf" srcId="{3B6AF058-456F-4DE2-9B4C-C247128B8863}" destId="{82293A1D-38A1-4588-8B3E-0946D146514D}" srcOrd="0" destOrd="0" presId="urn:microsoft.com/office/officeart/2008/layout/VerticalCurvedList"/>
    <dgm:cxn modelId="{988C7343-5664-4DC2-BEBF-FA8700083978}" type="presParOf" srcId="{66F506C3-3CC3-4C5E-AB04-50B46413D9E7}" destId="{CE625857-DCD4-495E-A983-2B9CB0FF05A9}" srcOrd="11" destOrd="0" presId="urn:microsoft.com/office/officeart/2008/layout/VerticalCurvedList"/>
    <dgm:cxn modelId="{CC4BCB23-F1D1-4B83-BB37-37FA8A18ADC5}" type="presParOf" srcId="{66F506C3-3CC3-4C5E-AB04-50B46413D9E7}" destId="{111D6A08-8A9C-4596-89B6-74DF7CFC767A}" srcOrd="12" destOrd="0" presId="urn:microsoft.com/office/officeart/2008/layout/VerticalCurvedList"/>
    <dgm:cxn modelId="{C55E0CCF-EA1C-4C70-ACBB-31111B9B8F2B}" type="presParOf" srcId="{111D6A08-8A9C-4596-89B6-74DF7CFC767A}" destId="{28986421-E320-4752-AEBC-A6A632D3F2DD}"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40652-C87C-48C8-B614-6D38592E477E}">
      <dsp:nvSpPr>
        <dsp:cNvPr id="0" name=""/>
        <dsp:cNvSpPr/>
      </dsp:nvSpPr>
      <dsp:spPr>
        <a:xfrm>
          <a:off x="-2123591" y="-328789"/>
          <a:ext cx="2537749" cy="2537749"/>
        </a:xfrm>
        <a:prstGeom prst="blockArc">
          <a:avLst>
            <a:gd name="adj1" fmla="val 18900000"/>
            <a:gd name="adj2" fmla="val 2700000"/>
            <a:gd name="adj3" fmla="val 85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2DB338-32B9-4888-ACBC-7981B108AEFB}">
      <dsp:nvSpPr>
        <dsp:cNvPr id="0" name=""/>
        <dsp:cNvSpPr/>
      </dsp:nvSpPr>
      <dsp:spPr>
        <a:xfrm>
          <a:off x="156604" y="99009"/>
          <a:ext cx="2074703" cy="1979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118" tIns="20320" rIns="20320" bIns="20320" numCol="1" spcCol="1270" anchor="ctr" anchorCtr="0">
          <a:noAutofit/>
        </a:bodyPr>
        <a:lstStyle/>
        <a:p>
          <a:pPr marL="0" lvl="0" indent="0" algn="l" defTabSz="355600">
            <a:lnSpc>
              <a:spcPct val="90000"/>
            </a:lnSpc>
            <a:spcBef>
              <a:spcPct val="0"/>
            </a:spcBef>
            <a:spcAft>
              <a:spcPct val="35000"/>
            </a:spcAft>
            <a:buNone/>
          </a:pPr>
          <a:r>
            <a:rPr lang="en-US" sz="800" kern="1200" dirty="0"/>
            <a:t>ISO/TC 211 MDA</a:t>
          </a:r>
          <a:endParaRPr lang="nb-NO" sz="800" kern="1200" dirty="0"/>
        </a:p>
      </dsp:txBody>
      <dsp:txXfrm>
        <a:off x="156604" y="99009"/>
        <a:ext cx="2074703" cy="197944"/>
      </dsp:txXfrm>
    </dsp:sp>
    <dsp:sp modelId="{DE7AF80A-5313-421D-8DB2-ACF9F12743B4}">
      <dsp:nvSpPr>
        <dsp:cNvPr id="0" name=""/>
        <dsp:cNvSpPr/>
      </dsp:nvSpPr>
      <dsp:spPr>
        <a:xfrm>
          <a:off x="32889" y="74266"/>
          <a:ext cx="247430" cy="24743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A3A583-816C-4101-BFC8-01ED4E14F432}">
      <dsp:nvSpPr>
        <dsp:cNvPr id="0" name=""/>
        <dsp:cNvSpPr/>
      </dsp:nvSpPr>
      <dsp:spPr>
        <a:xfrm>
          <a:off x="319427" y="395888"/>
          <a:ext cx="1911881" cy="1979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118" tIns="20320" rIns="20320" bIns="20320" numCol="1" spcCol="1270" anchor="ctr" anchorCtr="0">
          <a:noAutofit/>
        </a:bodyPr>
        <a:lstStyle/>
        <a:p>
          <a:pPr marL="0" lvl="0" indent="0" algn="l" defTabSz="355600">
            <a:lnSpc>
              <a:spcPct val="90000"/>
            </a:lnSpc>
            <a:spcBef>
              <a:spcPct val="0"/>
            </a:spcBef>
            <a:spcAft>
              <a:spcPct val="35000"/>
            </a:spcAft>
            <a:buNone/>
          </a:pPr>
          <a:r>
            <a:rPr lang="en-US" sz="800" kern="1200" dirty="0"/>
            <a:t>GIS exchange format</a:t>
          </a:r>
          <a:endParaRPr lang="nb-NO" sz="800" kern="1200" dirty="0"/>
        </a:p>
      </dsp:txBody>
      <dsp:txXfrm>
        <a:off x="319427" y="395888"/>
        <a:ext cx="1911881" cy="197944"/>
      </dsp:txXfrm>
    </dsp:sp>
    <dsp:sp modelId="{12B9650F-E940-411E-8410-E6901C6DD416}">
      <dsp:nvSpPr>
        <dsp:cNvPr id="0" name=""/>
        <dsp:cNvSpPr/>
      </dsp:nvSpPr>
      <dsp:spPr>
        <a:xfrm>
          <a:off x="195712" y="371145"/>
          <a:ext cx="247430" cy="24743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67901B-663B-4DB7-A841-D80E696190EF}">
      <dsp:nvSpPr>
        <dsp:cNvPr id="0" name=""/>
        <dsp:cNvSpPr/>
      </dsp:nvSpPr>
      <dsp:spPr>
        <a:xfrm>
          <a:off x="393882" y="692767"/>
          <a:ext cx="1837426" cy="1979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118" tIns="20320" rIns="20320" bIns="20320" numCol="1" spcCol="1270" anchor="ctr" anchorCtr="0">
          <a:noAutofit/>
        </a:bodyPr>
        <a:lstStyle/>
        <a:p>
          <a:pPr marL="0" lvl="0" indent="0" algn="l" defTabSz="355600">
            <a:lnSpc>
              <a:spcPct val="90000"/>
            </a:lnSpc>
            <a:spcBef>
              <a:spcPct val="0"/>
            </a:spcBef>
            <a:spcAft>
              <a:spcPct val="35000"/>
            </a:spcAft>
            <a:buNone/>
          </a:pPr>
          <a:r>
            <a:rPr lang="en-US" sz="800" kern="1200" dirty="0"/>
            <a:t>Feature catalogue</a:t>
          </a:r>
          <a:endParaRPr lang="nb-NO" sz="800" kern="1200" dirty="0"/>
        </a:p>
      </dsp:txBody>
      <dsp:txXfrm>
        <a:off x="393882" y="692767"/>
        <a:ext cx="1837426" cy="197944"/>
      </dsp:txXfrm>
    </dsp:sp>
    <dsp:sp modelId="{CE2D32F6-4F7F-4F09-B478-5541E5B3E51E}">
      <dsp:nvSpPr>
        <dsp:cNvPr id="0" name=""/>
        <dsp:cNvSpPr/>
      </dsp:nvSpPr>
      <dsp:spPr>
        <a:xfrm>
          <a:off x="270167" y="668024"/>
          <a:ext cx="247430" cy="24743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4F7238-1ECF-4954-96EE-AE89ABFBAD68}">
      <dsp:nvSpPr>
        <dsp:cNvPr id="0" name=""/>
        <dsp:cNvSpPr/>
      </dsp:nvSpPr>
      <dsp:spPr>
        <a:xfrm>
          <a:off x="393882" y="989458"/>
          <a:ext cx="1837426" cy="1979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118" tIns="20320" rIns="20320" bIns="20320" numCol="1" spcCol="1270" anchor="ctr" anchorCtr="0">
          <a:noAutofit/>
        </a:bodyPr>
        <a:lstStyle/>
        <a:p>
          <a:pPr marL="0" lvl="0" indent="0" algn="l" defTabSz="355600">
            <a:lnSpc>
              <a:spcPct val="90000"/>
            </a:lnSpc>
            <a:spcBef>
              <a:spcPct val="0"/>
            </a:spcBef>
            <a:spcAft>
              <a:spcPct val="35000"/>
            </a:spcAft>
            <a:buNone/>
          </a:pPr>
          <a:r>
            <a:rPr lang="en-US" sz="800" kern="1200" dirty="0"/>
            <a:t>Feature catalogue exchange model</a:t>
          </a:r>
          <a:endParaRPr lang="nb-NO" sz="800" kern="1200" dirty="0"/>
        </a:p>
      </dsp:txBody>
      <dsp:txXfrm>
        <a:off x="393882" y="989458"/>
        <a:ext cx="1837426" cy="197944"/>
      </dsp:txXfrm>
    </dsp:sp>
    <dsp:sp modelId="{C3853A9B-26C9-42A8-9649-81364392175A}">
      <dsp:nvSpPr>
        <dsp:cNvPr id="0" name=""/>
        <dsp:cNvSpPr/>
      </dsp:nvSpPr>
      <dsp:spPr>
        <a:xfrm>
          <a:off x="270167" y="964715"/>
          <a:ext cx="247430" cy="24743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DD2D02-6BF7-46EF-A6CD-FE7E07C64DA0}">
      <dsp:nvSpPr>
        <dsp:cNvPr id="0" name=""/>
        <dsp:cNvSpPr/>
      </dsp:nvSpPr>
      <dsp:spPr>
        <a:xfrm>
          <a:off x="319427" y="1286337"/>
          <a:ext cx="1911881" cy="1979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118" tIns="20320" rIns="20320" bIns="20320" numCol="1" spcCol="1270" anchor="ctr" anchorCtr="0">
          <a:noAutofit/>
        </a:bodyPr>
        <a:lstStyle/>
        <a:p>
          <a:pPr marL="0" lvl="0" indent="0" algn="l" defTabSz="355600">
            <a:lnSpc>
              <a:spcPct val="90000"/>
            </a:lnSpc>
            <a:spcBef>
              <a:spcPct val="0"/>
            </a:spcBef>
            <a:spcAft>
              <a:spcPct val="35000"/>
            </a:spcAft>
            <a:buNone/>
          </a:pPr>
          <a:r>
            <a:rPr lang="en-US" sz="800" kern="1200" dirty="0"/>
            <a:t>Network model</a:t>
          </a:r>
          <a:endParaRPr lang="nb-NO" sz="800" kern="1200" dirty="0"/>
        </a:p>
      </dsp:txBody>
      <dsp:txXfrm>
        <a:off x="319427" y="1286337"/>
        <a:ext cx="1911881" cy="197944"/>
      </dsp:txXfrm>
    </dsp:sp>
    <dsp:sp modelId="{82293A1D-38A1-4588-8B3E-0946D146514D}">
      <dsp:nvSpPr>
        <dsp:cNvPr id="0" name=""/>
        <dsp:cNvSpPr/>
      </dsp:nvSpPr>
      <dsp:spPr>
        <a:xfrm>
          <a:off x="195712" y="1261594"/>
          <a:ext cx="247430" cy="24743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625857-DCD4-495E-A983-2B9CB0FF05A9}">
      <dsp:nvSpPr>
        <dsp:cNvPr id="0" name=""/>
        <dsp:cNvSpPr/>
      </dsp:nvSpPr>
      <dsp:spPr>
        <a:xfrm>
          <a:off x="156604" y="1583216"/>
          <a:ext cx="2074703" cy="1979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118" tIns="20320" rIns="20320" bIns="20320" numCol="1" spcCol="1270" anchor="ctr" anchorCtr="0">
          <a:noAutofit/>
        </a:bodyPr>
        <a:lstStyle/>
        <a:p>
          <a:pPr marL="0" lvl="0" indent="0" algn="l" defTabSz="355600">
            <a:lnSpc>
              <a:spcPct val="90000"/>
            </a:lnSpc>
            <a:spcBef>
              <a:spcPct val="0"/>
            </a:spcBef>
            <a:spcAft>
              <a:spcPct val="35000"/>
            </a:spcAft>
            <a:buNone/>
          </a:pPr>
          <a:r>
            <a:rPr lang="en-US" sz="800" kern="1200" dirty="0"/>
            <a:t>Generic feature exchange model</a:t>
          </a:r>
          <a:endParaRPr lang="nb-NO" sz="800" kern="1200" dirty="0"/>
        </a:p>
      </dsp:txBody>
      <dsp:txXfrm>
        <a:off x="156604" y="1583216"/>
        <a:ext cx="2074703" cy="197944"/>
      </dsp:txXfrm>
    </dsp:sp>
    <dsp:sp modelId="{28986421-E320-4752-AEBC-A6A632D3F2DD}">
      <dsp:nvSpPr>
        <dsp:cNvPr id="0" name=""/>
        <dsp:cNvSpPr/>
      </dsp:nvSpPr>
      <dsp:spPr>
        <a:xfrm>
          <a:off x="32889" y="1558473"/>
          <a:ext cx="247430" cy="24743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2" y="0"/>
            <a:ext cx="2945659" cy="498055"/>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50445" y="0"/>
            <a:ext cx="2945659" cy="498055"/>
          </a:xfrm>
          <a:prstGeom prst="rect">
            <a:avLst/>
          </a:prstGeom>
        </p:spPr>
        <p:txBody>
          <a:bodyPr vert="horz" lIns="91440" tIns="45720" rIns="91440" bIns="45720" rtlCol="0"/>
          <a:lstStyle>
            <a:lvl1pPr algn="r">
              <a:defRPr sz="1200"/>
            </a:lvl1pPr>
          </a:lstStyle>
          <a:p>
            <a:fld id="{03B26C0B-8B7F-472A-B909-E0C936C92A04}" type="datetimeFigureOut">
              <a:rPr lang="nb-NO" smtClean="0"/>
              <a:t>28.11.2023</a:t>
            </a:fld>
            <a:endParaRPr lang="nb-NO"/>
          </a:p>
        </p:txBody>
      </p:sp>
      <p:sp>
        <p:nvSpPr>
          <p:cNvPr id="4" name="Plassholder for lysbilde 3"/>
          <p:cNvSpPr>
            <a:spLocks noGrp="1" noRot="1" noChangeAspect="1"/>
          </p:cNvSpPr>
          <p:nvPr>
            <p:ph type="sldImg" idx="2"/>
          </p:nvPr>
        </p:nvSpPr>
        <p:spPr>
          <a:xfrm>
            <a:off x="425450" y="1243013"/>
            <a:ext cx="5946775" cy="334645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2" y="9428584"/>
            <a:ext cx="2945659" cy="498055"/>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50445" y="9428584"/>
            <a:ext cx="2945659" cy="498055"/>
          </a:xfrm>
          <a:prstGeom prst="rect">
            <a:avLst/>
          </a:prstGeom>
        </p:spPr>
        <p:txBody>
          <a:bodyPr vert="horz" lIns="91440" tIns="45720" rIns="91440" bIns="45720" rtlCol="0" anchor="b"/>
          <a:lstStyle>
            <a:lvl1pPr algn="r">
              <a:defRPr sz="1200"/>
            </a:lvl1pPr>
          </a:lstStyle>
          <a:p>
            <a:fld id="{BCD9EEA5-D1D0-406A-9FC5-D9B3A5E9ABE6}" type="slidenum">
              <a:rPr lang="nb-NO" smtClean="0"/>
              <a:t>‹#›</a:t>
            </a:fld>
            <a:endParaRPr lang="nb-NO"/>
          </a:p>
        </p:txBody>
      </p:sp>
    </p:spTree>
    <p:extLst>
      <p:ext uri="{BB962C8B-B14F-4D97-AF65-F5344CB8AC3E}">
        <p14:creationId xmlns:p14="http://schemas.microsoft.com/office/powerpoint/2010/main" val="241343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Thank you ... And thanks again to the committee for giving me this opportunity to defend my thesis</a:t>
            </a:r>
          </a:p>
          <a:p>
            <a:r>
              <a:rPr lang="en-US" sz="1200" kern="1200" dirty="0">
                <a:solidFill>
                  <a:schemeClr val="tx1"/>
                </a:solidFill>
                <a:effectLst/>
                <a:latin typeface="+mn-lt"/>
                <a:ea typeface="+mn-ea"/>
                <a:cs typeface="+mn-cs"/>
              </a:rPr>
              <a:t>I have studied harmonization and linking of conceptual models of geospatial information. More specifically, technologies for information modelling in the three application domains of Geographic Information Systems (GIS), Intelligent Transport Systems (ITS) and Building Information Modelling (BIM).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three application domains all operate in the geospatial environment we see in this picture, which we will come back to throughout the presentation. </a:t>
            </a:r>
          </a:p>
        </p:txBody>
      </p:sp>
      <p:sp>
        <p:nvSpPr>
          <p:cNvPr id="4" name="Plassholder for lysbildenummer 3"/>
          <p:cNvSpPr>
            <a:spLocks noGrp="1"/>
          </p:cNvSpPr>
          <p:nvPr>
            <p:ph type="sldNum" sz="quarter" idx="10"/>
          </p:nvPr>
        </p:nvSpPr>
        <p:spPr/>
        <p:txBody>
          <a:bodyPr/>
          <a:lstStyle/>
          <a:p>
            <a:fld id="{16C1C5DC-F60A-EC4F-9D31-9B465CF7312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46032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So, with the theoretical background in place, let’s look at the results from the research.</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10</a:t>
            </a:fld>
            <a:endParaRPr lang="nb-NO"/>
          </a:p>
        </p:txBody>
      </p:sp>
    </p:spTree>
    <p:extLst>
      <p:ext uri="{BB962C8B-B14F-4D97-AF65-F5344CB8AC3E}">
        <p14:creationId xmlns:p14="http://schemas.microsoft.com/office/powerpoint/2010/main" val="3842131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state-of-the-art analysis showed that standards and specifications from all three application domains describe models of geospatial information, with various approaches and technologies.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number of specifications exist in the ITS domain, but the ISO/TC 204 standard GDF has been identified as the primary official model for geospatial information. While the Navigation Data Standard is an essential industry standard. Other essential ITS standards are TPEG2 and DATEX II for dynamic information.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BIM domain, the core concepts for geospatial information are defined in the IFC specification, developed by buildingSMART and standardized by ISO/TC 59.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GIS domain, ISO/TC 211 and OGC have standardized the basic concepts for the use of MDA and UML in a range of standards, and organizations all over the world have developed domain models of geospatial information based on those standards. </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common denominator for all application domains was the use of UML as the conceptual schema language, and modelling approaches with some degree of MDA.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information modelling approach in GIS as standardized by ISO/TC 211 was identified as the most structured and complete approach for modelling geospatial information.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defined UML profiles, the MDA approach with specified levels of abstraction, modelling and conversion rules, and the modular structure, are advantages compared to approaches in the two other application domains. However, deficiencies were found in the GIS approach as well, by this research as well as others.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Therefore, the further research focused on the development of an improvement of the GIS approach, and the development of domain models according to the improved approach.</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11</a:t>
            </a:fld>
            <a:endParaRPr lang="nb-NO"/>
          </a:p>
        </p:txBody>
      </p:sp>
    </p:spTree>
    <p:extLst>
      <p:ext uri="{BB962C8B-B14F-4D97-AF65-F5344CB8AC3E}">
        <p14:creationId xmlns:p14="http://schemas.microsoft.com/office/powerpoint/2010/main" val="3255763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second sub research question concerned the information exchange from GIS to ITS, as illustrated in this figure from Article 1. </a:t>
            </a:r>
          </a:p>
          <a:p>
            <a:r>
              <a:rPr lang="en-US" sz="1200" kern="1200" dirty="0">
                <a:solidFill>
                  <a:schemeClr val="tx1"/>
                </a:solidFill>
                <a:effectLst/>
                <a:latin typeface="+mn-lt"/>
                <a:ea typeface="+mn-ea"/>
                <a:cs typeface="+mn-cs"/>
              </a:rPr>
              <a:t>Modern vehicles contain a range of sensors and create local geospatial knowledge from them. However, this knowledge is not sufficient for route planning or for local navigation under challenging conditions such as fog or snow-covered roads. It must be combined with geospatial information from pre-processed databases. Road authorities are the authoritative source for the information needed for legal and safe navigation in the road network, and maintain the information in applications and databases from the GIS domain. Sub research question 2 studied information models for providing this information to map providers in the ITS domain, as illustrated by the horizontal arrows in the figure.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set up six requirements for such information models, as listed in this table, and evaluated ten existing standards and specifications. The requirements were specified for studying two main topics: Usability in GIS, and flexibility for changes in feature catalogues.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analysis showed that none of the studied solutions met all requirement, but four of the ten were promising candidates as a basis for an improved solution.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12</a:t>
            </a:fld>
            <a:endParaRPr lang="nb-NO"/>
          </a:p>
        </p:txBody>
      </p:sp>
    </p:spTree>
    <p:extLst>
      <p:ext uri="{BB962C8B-B14F-4D97-AF65-F5344CB8AC3E}">
        <p14:creationId xmlns:p14="http://schemas.microsoft.com/office/powerpoint/2010/main" val="2885327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As none of the studied solutions met all requirements, a prototype of an improved solution was developed and tested. The goal was to support the information exchange illustrated by the figure, by fulfilling all the specified requirements.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prototype was based on the four promising candidates from the evaluation: INSPIRE, TN-ITS, GDF and OpenTNF, and consists of three interwoven models, with implementation schemas for GML: A generic feature exchange model, a feature catalogue exchange model, and feature catalogue model. The feature catalogue model could contain any application schema conformant with the ISO/TC 211 standard ISO 19109.</a:t>
            </a:r>
          </a:p>
        </p:txBody>
      </p:sp>
      <p:sp>
        <p:nvSpPr>
          <p:cNvPr id="4" name="Plassholder for lysbildenummer 3"/>
          <p:cNvSpPr>
            <a:spLocks noGrp="1"/>
          </p:cNvSpPr>
          <p:nvPr>
            <p:ph type="sldNum" sz="quarter" idx="10"/>
          </p:nvPr>
        </p:nvSpPr>
        <p:spPr/>
        <p:txBody>
          <a:bodyPr/>
          <a:lstStyle/>
          <a:p>
            <a:fld id="{BCD9EEA5-D1D0-406A-9FC5-D9B3A5E9ABE6}" type="slidenum">
              <a:rPr lang="nb-NO" smtClean="0"/>
              <a:t>13</a:t>
            </a:fld>
            <a:endParaRPr lang="nb-NO"/>
          </a:p>
        </p:txBody>
      </p:sp>
    </p:spTree>
    <p:extLst>
      <p:ext uri="{BB962C8B-B14F-4D97-AF65-F5344CB8AC3E}">
        <p14:creationId xmlns:p14="http://schemas.microsoft.com/office/powerpoint/2010/main" val="1547813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prototype was tested in a case study with the feature catalogues from INSPIRE and GDF. The INSPIRE Transport Networks model could be used directly in the prototype, while only minor modifications were needed for the GDF information model to make it compliant with ISO 19109. </a:t>
            </a:r>
          </a:p>
          <a:p>
            <a:r>
              <a:rPr lang="en-US" sz="1200" kern="1200" dirty="0">
                <a:solidFill>
                  <a:schemeClr val="tx1"/>
                </a:solidFill>
                <a:effectLst/>
                <a:latin typeface="+mn-lt"/>
                <a:ea typeface="+mn-ea"/>
                <a:cs typeface="+mn-cs"/>
              </a:rPr>
              <a:t>Furthermore, a validation showed that the prototype met all six requirements, as illustrated in this table.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comparison against existing solutions indicated that the prototype covered and improved concepts defined in standards such as GDF and TN-ITS. However, several existing solutions, such as GDF and the Navigation Data Standard, have more complex network models with levels of topology and information at lane-level. Also, even more complex area and volume representations are important for automated driving and are under development in GDF and CityGML. A future solution for information exchange will need to handle these complex representations, and the authoritative databases will need more complex models for this purpose as well. </a:t>
            </a:r>
          </a:p>
        </p:txBody>
      </p:sp>
      <p:sp>
        <p:nvSpPr>
          <p:cNvPr id="4" name="Plassholder for lysbildenummer 3"/>
          <p:cNvSpPr>
            <a:spLocks noGrp="1"/>
          </p:cNvSpPr>
          <p:nvPr>
            <p:ph type="sldNum" sz="quarter" idx="10"/>
          </p:nvPr>
        </p:nvSpPr>
        <p:spPr/>
        <p:txBody>
          <a:bodyPr/>
          <a:lstStyle/>
          <a:p>
            <a:fld id="{BCD9EEA5-D1D0-406A-9FC5-D9B3A5E9ABE6}" type="slidenum">
              <a:rPr lang="nb-NO" smtClean="0"/>
              <a:t>14</a:t>
            </a:fld>
            <a:endParaRPr lang="nb-NO"/>
          </a:p>
        </p:txBody>
      </p:sp>
    </p:spTree>
    <p:extLst>
      <p:ext uri="{BB962C8B-B14F-4D97-AF65-F5344CB8AC3E}">
        <p14:creationId xmlns:p14="http://schemas.microsoft.com/office/powerpoint/2010/main" val="2820042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third research question concerned the integration between GIS and BIM, by asking how information models and implementation technologies for BIM could be integrated and linked with GIS standards.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prototype experiment was set up for conversion from IFC EXPRESS schemas into ISO/TC 211 compliant UML models.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syntactic interoperability was addressed by a conversion pattern from EXPRESS, as used in IFC, to UML, as used in ISO/TC 211 standards. </a:t>
            </a:r>
          </a:p>
          <a:p>
            <a:r>
              <a:rPr lang="en-US" sz="1200" kern="1200" dirty="0">
                <a:solidFill>
                  <a:schemeClr val="tx1"/>
                </a:solidFill>
                <a:effectLst/>
                <a:latin typeface="+mn-lt"/>
                <a:ea typeface="+mn-ea"/>
                <a:cs typeface="+mn-cs"/>
              </a:rPr>
              <a:t>Furthermore, semantic interoperability was addressed by linking and mapping core concepts from IFC to concepts defined in ISO/TC 211 standards.</a:t>
            </a:r>
          </a:p>
          <a:p>
            <a:r>
              <a:rPr lang="en-US" sz="1200" kern="1200" dirty="0">
                <a:solidFill>
                  <a:schemeClr val="tx1"/>
                </a:solidFill>
                <a:effectLst/>
                <a:latin typeface="+mn-lt"/>
                <a:ea typeface="+mn-ea"/>
                <a:cs typeface="+mn-cs"/>
              </a:rPr>
              <a:t>Finally, the prototype UML model was tested for implementation in EXPRESS, as a kind of re-engineering, and in GML through ISO/TC 211 rules for conversion.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15</a:t>
            </a:fld>
            <a:endParaRPr lang="nb-NO"/>
          </a:p>
        </p:txBody>
      </p:sp>
    </p:spTree>
    <p:extLst>
      <p:ext uri="{BB962C8B-B14F-4D97-AF65-F5344CB8AC3E}">
        <p14:creationId xmlns:p14="http://schemas.microsoft.com/office/powerpoint/2010/main" val="705126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Validation of the prototype showed that the conversion pattern maintained most of the EXPRESS concepts from IFC, while a few concepts needed a more complex and controlled conversion.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Furthermore, the semantic interoperability was improved by linking data types from IFC to equivalent types from ISO/TC 211 standards. However, not all data types could be linked. Better semantic interoperability could be reached if models reused basic datatypes from more general models.  Especially, better semantic interoperability for geometry and location referencing datatypes would be possible if original datatypes were defined in one of the models and reused in both.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the implementation, the results showed that EXPRESS implementation was possible through the reverse conversion pattern. The implementation in GML, based on the standardized rules for conversion, was also possible, due to the established links between core concepts. However, the incomplete harmonization, and linking, of data types for geometries and location referencing proved to be a challenge for implementation in GML and could have been improved with the use of common concepts. </a:t>
            </a:r>
          </a:p>
        </p:txBody>
      </p:sp>
      <p:sp>
        <p:nvSpPr>
          <p:cNvPr id="4" name="Plassholder for lysbildenummer 3"/>
          <p:cNvSpPr>
            <a:spLocks noGrp="1"/>
          </p:cNvSpPr>
          <p:nvPr>
            <p:ph type="sldNum" sz="quarter" idx="10"/>
          </p:nvPr>
        </p:nvSpPr>
        <p:spPr/>
        <p:txBody>
          <a:bodyPr/>
          <a:lstStyle/>
          <a:p>
            <a:fld id="{BCD9EEA5-D1D0-406A-9FC5-D9B3A5E9ABE6}" type="slidenum">
              <a:rPr lang="nb-NO" smtClean="0"/>
              <a:t>16</a:t>
            </a:fld>
            <a:endParaRPr lang="nb-NO"/>
          </a:p>
        </p:txBody>
      </p:sp>
    </p:spTree>
    <p:extLst>
      <p:ext uri="{BB962C8B-B14F-4D97-AF65-F5344CB8AC3E}">
        <p14:creationId xmlns:p14="http://schemas.microsoft.com/office/powerpoint/2010/main" val="3852064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I will now move to sub research question five, and come back to number four later.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Sub research question five concerned the relationship between UML models and OWL ontologies, focusing on the use of OWL Ontologies for linking and mapping of heterogeneous models of geospatial information. As we remember from the illustration of the main research question, we acknowledged that the models could not be completely harmonized, and that additional linking and mapping would be necessary. Semantic web technologies such as OWL and SPARQL have been considered a valuable approach for this purpose. </a:t>
            </a:r>
          </a:p>
          <a:p>
            <a:r>
              <a:rPr lang="en-US" sz="1200" kern="1200" dirty="0">
                <a:solidFill>
                  <a:schemeClr val="tx1"/>
                </a:solidFill>
                <a:effectLst/>
                <a:latin typeface="+mn-lt"/>
                <a:ea typeface="+mn-ea"/>
                <a:cs typeface="+mn-cs"/>
              </a:rPr>
              <a:t>In order to enable UML models for use in the Semantic Web, the UML models must be converted to OWL ontologies, and this conversion was the topic for the sub research question.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17</a:t>
            </a:fld>
            <a:endParaRPr lang="nb-NO"/>
          </a:p>
        </p:txBody>
      </p:sp>
    </p:spTree>
    <p:extLst>
      <p:ext uri="{BB962C8B-B14F-4D97-AF65-F5344CB8AC3E}">
        <p14:creationId xmlns:p14="http://schemas.microsoft.com/office/powerpoint/2010/main" val="2753486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studies found that conversions from UML to OWL are possible, and have been described in ISO/TC 211 standards, OGC Testbeds, and in related research. However, some challenges were identified and were mainly related to fundamental differences between how UML and OWL describe the real world.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UML focuses on the structure of information, while OWL focuses on the meaning of concepts. In UML, we define, for example, that a feature is a Railing, and has specific properties, while another feature is a Fence and has its specific properties as well. While in OWL, we define that a thing that has some defined properties is a Railing, but it can also be a Fence at the same time. Which is more like we see it in the real world: The same feature may be a railing and a fence. Classification depends on the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Besides, properties in OWL so-called first-class individuals who exist on their own, while UML attributes and associations are uniquely owned by the individual class.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Furthermore, UML models are defined in a closed world assumption, where we assume that the model is complete in the given context. Information that does not fit the model will be invalid. Contrary, OWL is based on an open-world assumption, where anyone can say anything about any topic. The model represents only what is currently known in the given context and may be extended with additional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Due </a:t>
            </a:r>
            <a:r>
              <a:rPr lang="en-US" sz="1200" kern="1200">
                <a:solidFill>
                  <a:schemeClr val="tx1"/>
                </a:solidFill>
                <a:effectLst/>
                <a:latin typeface="+mn-lt"/>
                <a:ea typeface="+mn-ea"/>
                <a:cs typeface="+mn-cs"/>
              </a:rPr>
              <a:t>to these differences, </a:t>
            </a:r>
            <a:r>
              <a:rPr lang="en-US" sz="1200" kern="1200" dirty="0">
                <a:solidFill>
                  <a:schemeClr val="tx1"/>
                </a:solidFill>
                <a:effectLst/>
                <a:latin typeface="+mn-lt"/>
                <a:ea typeface="+mn-ea"/>
                <a:cs typeface="+mn-cs"/>
              </a:rPr>
              <a:t>UML models are more restricted, and representations of UML restrictions is a challenge for the conversion from UML to OWL.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18</a:t>
            </a:fld>
            <a:endParaRPr lang="nb-NO"/>
          </a:p>
        </p:txBody>
      </p:sp>
    </p:spTree>
    <p:extLst>
      <p:ext uri="{BB962C8B-B14F-4D97-AF65-F5344CB8AC3E}">
        <p14:creationId xmlns:p14="http://schemas.microsoft.com/office/powerpoint/2010/main" val="1548007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We set up a prototype experiment to test whether the conversions from UML to OWL could be improved. The prototype was set up as an extended UML profile, supported by adapted rules for conversion from UML to OWL. Especially, two conversion issues were addressed by the prototype: Properties that are identical for several classes in UML and can be globalized in OWL, and links for reusing external concepts.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validation of the prototype showed that conversions for the two specific issues could be improved by adding more semantics to the UML model, based on the extended UML profile, and by applying the adapted rules for modelling and conversion.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19</a:t>
            </a:fld>
            <a:endParaRPr lang="nb-NO"/>
          </a:p>
        </p:txBody>
      </p:sp>
    </p:spTree>
    <p:extLst>
      <p:ext uri="{BB962C8B-B14F-4D97-AF65-F5344CB8AC3E}">
        <p14:creationId xmlns:p14="http://schemas.microsoft.com/office/powerpoint/2010/main" val="333350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In the presentation, I will first explain </a:t>
            </a:r>
          </a:p>
          <a:p>
            <a:r>
              <a:rPr lang="en-US" sz="1200" kern="1200" dirty="0">
                <a:solidFill>
                  <a:schemeClr val="tx1"/>
                </a:solidFill>
                <a:effectLst/>
                <a:latin typeface="+mn-lt"/>
                <a:ea typeface="+mn-ea"/>
                <a:cs typeface="+mn-cs"/>
              </a:rPr>
              <a:t>the motivation, the research questions and the scientific approach. </a:t>
            </a:r>
          </a:p>
          <a:p>
            <a:r>
              <a:rPr lang="en-US" sz="1200" kern="1200" dirty="0">
                <a:solidFill>
                  <a:schemeClr val="tx1"/>
                </a:solidFill>
                <a:effectLst/>
                <a:latin typeface="+mn-lt"/>
                <a:ea typeface="+mn-ea"/>
                <a:cs typeface="+mn-cs"/>
              </a:rPr>
              <a:t>Furthermore, a little bit of theory before we move to the results </a:t>
            </a:r>
          </a:p>
          <a:p>
            <a:r>
              <a:rPr lang="en-US" sz="1200" kern="1200" dirty="0">
                <a:solidFill>
                  <a:schemeClr val="tx1"/>
                </a:solidFill>
                <a:effectLst/>
                <a:latin typeface="+mn-lt"/>
                <a:ea typeface="+mn-ea"/>
                <a:cs typeface="+mn-cs"/>
              </a:rPr>
              <a:t>and end up with conclusions and recommended further work.  </a:t>
            </a:r>
          </a:p>
          <a:p>
            <a:r>
              <a:rPr lang="en-US" sz="1200" kern="1200" dirty="0">
                <a:solidFill>
                  <a:schemeClr val="tx1"/>
                </a:solidFill>
                <a:effectLst/>
                <a:latin typeface="+mn-lt"/>
                <a:ea typeface="+mn-ea"/>
                <a:cs typeface="+mn-cs"/>
              </a:rPr>
              <a:t>So, let’s get started!</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a:t>
            </a:fld>
            <a:endParaRPr lang="nb-NO"/>
          </a:p>
        </p:txBody>
      </p:sp>
    </p:spTree>
    <p:extLst>
      <p:ext uri="{BB962C8B-B14F-4D97-AF65-F5344CB8AC3E}">
        <p14:creationId xmlns:p14="http://schemas.microsoft.com/office/powerpoint/2010/main" val="97659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most essential observation from the sub research question was that the need for maintaining restrictions from UML in OWL will depend on the intended level of information flow for the resulting ontologies. We defined three levels of information flow:</a:t>
            </a:r>
          </a:p>
          <a:p>
            <a:r>
              <a:rPr lang="en-US" sz="1200" kern="1200" dirty="0">
                <a:solidFill>
                  <a:schemeClr val="tx1"/>
                </a:solidFill>
                <a:effectLst/>
                <a:latin typeface="+mn-lt"/>
                <a:ea typeface="+mn-ea"/>
                <a:cs typeface="+mn-cs"/>
              </a:rPr>
              <a:t> </a:t>
            </a:r>
          </a:p>
          <a:p>
            <a:pPr marL="228600" indent="-228600">
              <a:buFont typeface="+mj-lt"/>
              <a:buAutoNum type="arabicPeriod"/>
            </a:pPr>
            <a:r>
              <a:rPr lang="en-US" sz="1200" kern="1200" dirty="0">
                <a:solidFill>
                  <a:schemeClr val="tx1"/>
                </a:solidFill>
                <a:effectLst/>
                <a:latin typeface="+mn-lt"/>
                <a:ea typeface="+mn-ea"/>
                <a:cs typeface="+mn-cs"/>
              </a:rPr>
              <a:t>Ontologies for use only in the Semantic Web, in which case restrictions and the original structure from the UML models can be disbanded. </a:t>
            </a:r>
          </a:p>
          <a:p>
            <a:pPr marL="228600" indent="-228600">
              <a:buFont typeface="+mj-lt"/>
              <a:buAutoNum type="arabicPeriod"/>
            </a:pPr>
            <a:r>
              <a:rPr lang="en-US" sz="1200" kern="1200" dirty="0">
                <a:solidFill>
                  <a:schemeClr val="tx1"/>
                </a:solidFill>
                <a:effectLst/>
                <a:latin typeface="+mn-lt"/>
                <a:ea typeface="+mn-ea"/>
                <a:cs typeface="+mn-cs"/>
              </a:rPr>
              <a:t>Unidirectional information exchange from UML based models to the Semantic Web. As for the first level of information flow, few restrictions from the UML model are needed in the ontologies, as they will primarily be used for describing the information. </a:t>
            </a:r>
          </a:p>
          <a:p>
            <a:pPr marL="228600" indent="-228600">
              <a:buFont typeface="+mj-lt"/>
              <a:buAutoNum type="arabicPeriod"/>
            </a:pPr>
            <a:r>
              <a:rPr lang="en-US" sz="1200" kern="1200" dirty="0">
                <a:solidFill>
                  <a:schemeClr val="tx1"/>
                </a:solidFill>
                <a:effectLst/>
                <a:latin typeface="+mn-lt"/>
                <a:ea typeface="+mn-ea"/>
                <a:cs typeface="+mn-cs"/>
              </a:rPr>
              <a:t>Bidirectional information exchange. For this purpose, the OWL ontologies and the original UML model should be as identical as possible. The information must be valid according to the UML models to make sure it can be imported into repositories defined by the UML models. Therefore, conversions need to maintain restrictions and the original structure as far as possible.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Model-driven conversions from UML to OWL need to consider the different levels of information flow and apply conversions appropriate for the selected level. Therefore, conversion rules, and software implementing the rules, need to be configurable. </a:t>
            </a:r>
          </a:p>
          <a:p>
            <a:r>
              <a:rPr lang="en-US" sz="1200" kern="1200" dirty="0">
                <a:solidFill>
                  <a:schemeClr val="tx1"/>
                </a:solidFill>
                <a:effectLst/>
                <a:latin typeface="+mn-lt"/>
                <a:ea typeface="+mn-ea"/>
                <a:cs typeface="+mn-cs"/>
              </a:rPr>
              <a: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20</a:t>
            </a:fld>
            <a:endParaRPr lang="nb-NO"/>
          </a:p>
        </p:txBody>
      </p:sp>
    </p:spTree>
    <p:extLst>
      <p:ext uri="{BB962C8B-B14F-4D97-AF65-F5344CB8AC3E}">
        <p14:creationId xmlns:p14="http://schemas.microsoft.com/office/powerpoint/2010/main" val="1935475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Finally, we have come to SRQ4, which concerned a joint modelling approach for the three application domains. </a:t>
            </a:r>
          </a:p>
          <a:p>
            <a:r>
              <a:rPr lang="en-US" sz="1200" kern="1200" dirty="0">
                <a:solidFill>
                  <a:schemeClr val="tx1"/>
                </a:solidFill>
                <a:effectLst/>
                <a:latin typeface="+mn-lt"/>
                <a:ea typeface="+mn-ea"/>
                <a:cs typeface="+mn-cs"/>
              </a:rPr>
              <a:t>As we can see from this illustration of the five SRQs, results from the four other SRQs served as input to SRQ4. That’s the reason why I presented question five before number four.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results from SRQ1 identified the GIS approach based on ISO/TC 211 standards as the most complete approach for information modelling.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results from SRQ2 showed that information models for the exchange of information from GIS to ITS, including the GDF feature catalogue, could be based on the GIS MDA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Likewise, the results from SRQ3 showed that the IFC specification for BIM could be transformed into the GIS MDA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finally, the results from SRQ5 showed that conversions from UML to OWL could be improved by adding more semantics and rules to the GIS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21</a:t>
            </a:fld>
            <a:endParaRPr lang="nb-NO"/>
          </a:p>
        </p:txBody>
      </p:sp>
    </p:spTree>
    <p:extLst>
      <p:ext uri="{BB962C8B-B14F-4D97-AF65-F5344CB8AC3E}">
        <p14:creationId xmlns:p14="http://schemas.microsoft.com/office/powerpoint/2010/main" val="846538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findings on the use of UML and MDA from the other SRQs served as input to a prototype experiment with a structure of UML profiles for information modelling in the three application domains. The structure was based on a framework originally developed by Kutzner in 2016, and adapted to fit the findings and the scope in this thesis.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structure contains four levels of profiles, connected through package merge relations: </a:t>
            </a:r>
          </a:p>
          <a:p>
            <a:r>
              <a:rPr lang="en-US" sz="1200" kern="1200" dirty="0">
                <a:solidFill>
                  <a:schemeClr val="tx1"/>
                </a:solidFill>
                <a:effectLst/>
                <a:latin typeface="+mn-lt"/>
                <a:ea typeface="+mn-ea"/>
                <a:cs typeface="+mn-cs"/>
              </a:rPr>
              <a:t>The base profile and the community conceptual profiles define general and community-specific concepts for Platform-Independent Models. </a:t>
            </a:r>
          </a:p>
          <a:p>
            <a:r>
              <a:rPr lang="en-US" sz="1200" kern="1200" dirty="0">
                <a:solidFill>
                  <a:schemeClr val="tx1"/>
                </a:solidFill>
                <a:effectLst/>
                <a:latin typeface="+mn-lt"/>
                <a:ea typeface="+mn-ea"/>
                <a:cs typeface="+mn-cs"/>
              </a:rPr>
              <a:t>The general and community encoding profiles defines general and community-specific semantics for Platform-Specific Models. </a:t>
            </a:r>
          </a:p>
          <a:p>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22</a:t>
            </a:fld>
            <a:endParaRPr lang="nb-NO"/>
          </a:p>
        </p:txBody>
      </p:sp>
    </p:spTree>
    <p:extLst>
      <p:ext uri="{BB962C8B-B14F-4D97-AF65-F5344CB8AC3E}">
        <p14:creationId xmlns:p14="http://schemas.microsoft.com/office/powerpoint/2010/main" val="2838404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Validation of the prototype showed that it could be implemented in the UML software Enterprise Architect, which is used for information modelling in all three domains.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Furthermore, the validation and the results from other SRQs showed that existing domain models for ITS and BIM could be adapted into the structure of profiles.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described several recommended actions for implementation of the structure: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Revise and improve existing UML profiles for ISO 19103 and ISO 19109, and define formal encoding profiles for GML and OWL, based on existing and improved conversion rules.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Encoding profiles for additional implementation technologies should be defined. Especially, semantics for EXPRESS encoding was specified under SRQ3.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Conceptual and encoding profiles should be defined for TPEG2, based on the defined modelling rules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While for DATEX II, one will need a mapping between the existing DATEX II UML Profile and the suggested structure. The existing profile should still be used, but can be mapped into the joint approach, for closer integration with other information models.</a:t>
            </a:r>
          </a:p>
        </p:txBody>
      </p:sp>
      <p:sp>
        <p:nvSpPr>
          <p:cNvPr id="4" name="Plassholder for lysbildenummer 3"/>
          <p:cNvSpPr>
            <a:spLocks noGrp="1"/>
          </p:cNvSpPr>
          <p:nvPr>
            <p:ph type="sldNum" sz="quarter" idx="10"/>
          </p:nvPr>
        </p:nvSpPr>
        <p:spPr/>
        <p:txBody>
          <a:bodyPr/>
          <a:lstStyle/>
          <a:p>
            <a:fld id="{BCD9EEA5-D1D0-406A-9FC5-D9B3A5E9ABE6}" type="slidenum">
              <a:rPr lang="nb-NO" smtClean="0"/>
              <a:t>23</a:t>
            </a:fld>
            <a:endParaRPr lang="nb-NO"/>
          </a:p>
        </p:txBody>
      </p:sp>
    </p:spTree>
    <p:extLst>
      <p:ext uri="{BB962C8B-B14F-4D97-AF65-F5344CB8AC3E}">
        <p14:creationId xmlns:p14="http://schemas.microsoft.com/office/powerpoint/2010/main" val="3132830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most important outcome of the research presented in this thesis was the development and testing of the joint, harmonized approach for modelling geospatial information in the three application domains, founded on MDA and a structure of UML profiles. </a:t>
            </a:r>
          </a:p>
          <a:p>
            <a:r>
              <a:rPr lang="en-US" sz="1200" kern="1200" dirty="0">
                <a:solidFill>
                  <a:schemeClr val="tx1"/>
                </a:solidFill>
                <a:effectLst/>
                <a:latin typeface="+mn-lt"/>
                <a:ea typeface="+mn-ea"/>
                <a:cs typeface="+mn-cs"/>
              </a:rPr>
              <a:t>Furthermore, prototypes of the core information models IFC for BIM, and GDF for ITS, showed that models for BIM and ITS could be transformed into a joint approach.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describing all prototype models and metamodels in the same conceptual schema language, based on a joint modelling approach and with common core concepts, the research showed that improved syntactic and semantic interoperability between GIS, ITS and BIM could be achieved.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24</a:t>
            </a:fld>
            <a:endParaRPr lang="nb-NO"/>
          </a:p>
        </p:txBody>
      </p:sp>
    </p:spTree>
    <p:extLst>
      <p:ext uri="{BB962C8B-B14F-4D97-AF65-F5344CB8AC3E}">
        <p14:creationId xmlns:p14="http://schemas.microsoft.com/office/powerpoint/2010/main" val="1381360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research indicated that a full harmonization would not be the best solution for optimized use in each application domain. The three application domains have different roles in the digital geospatial environment and need to describe features from the real world in different contexts, with different representations.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Therefore, further improvements of the semantic interoperability must be achieved by applying Linksets based on Semantic Web technologies for linking and mapping of heterogeneous information models. For this purpose, the research showed that conversions from UML to OWL could be improved, but must be configured according to the level of information flow.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the models cannot be wholly harmonized, they should be as harmonized as possible. Any transformation leads to a loss of information, and models that are based on the same modelling approach and use the same core concepts are more similar, and fewer transformations are needed. </a:t>
            </a:r>
          </a:p>
          <a:p>
            <a:r>
              <a:rPr lang="en-US" sz="1200" kern="1200" dirty="0">
                <a:solidFill>
                  <a:schemeClr val="tx1"/>
                </a:solidFill>
                <a:effectLst/>
                <a:latin typeface="+mn-lt"/>
                <a:ea typeface="+mn-ea"/>
                <a:cs typeface="+mn-cs"/>
              </a:rPr>
              <a:t>Therefore, the joint modelling approach should be applied, and common, core concepts should be used as far as possible. In particular, general concepts for core datatypes should be used in all domains, and common concepts for geometry and location referencing should be established and used.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25</a:t>
            </a:fld>
            <a:endParaRPr lang="nb-NO"/>
          </a:p>
        </p:txBody>
      </p:sp>
    </p:spTree>
    <p:extLst>
      <p:ext uri="{BB962C8B-B14F-4D97-AF65-F5344CB8AC3E}">
        <p14:creationId xmlns:p14="http://schemas.microsoft.com/office/powerpoint/2010/main" val="238386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51 years ago, the geographer Waldo R Tobler defined his first law of geography as </a:t>
            </a:r>
          </a:p>
          <a:p>
            <a:r>
              <a:rPr lang="en-US" sz="1200" kern="1200" dirty="0">
                <a:solidFill>
                  <a:schemeClr val="tx1"/>
                </a:solidFill>
                <a:effectLst/>
                <a:latin typeface="+mn-lt"/>
                <a:ea typeface="+mn-ea"/>
                <a:cs typeface="+mn-cs"/>
              </a:rPr>
              <a:t>“everything is related to everything else, but near things are more related than distant things”.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Following the conclusions from the previous slide, Tobler’s first law can be modernized into a digital world with multiple representations of real-world things, saying that </a:t>
            </a:r>
          </a:p>
          <a:p>
            <a:r>
              <a:rPr lang="en-US" sz="1200" kern="1200" dirty="0">
                <a:solidFill>
                  <a:schemeClr val="tx1"/>
                </a:solidFill>
                <a:effectLst/>
                <a:latin typeface="+mn-lt"/>
                <a:ea typeface="+mn-ea"/>
                <a:cs typeface="+mn-cs"/>
              </a:rPr>
              <a:t>“every digital representation of a thing can be linked to any other digital representation of the same thing, but links between similar representations are more precise than links between dissimilar representations”.</a:t>
            </a:r>
          </a:p>
          <a:p>
            <a:r>
              <a:rPr lang="en-US" sz="1200" kern="1200" dirty="0">
                <a:solidFill>
                  <a:schemeClr val="tx1"/>
                </a:solidFill>
                <a:effectLst/>
                <a:latin typeface="+mn-lt"/>
                <a:ea typeface="+mn-ea"/>
                <a:cs typeface="+mn-cs"/>
              </a:rPr>
              <a:t>In other words; we should strive towards digital representations that are as similar as possible.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26</a:t>
            </a:fld>
            <a:endParaRPr lang="nb-NO"/>
          </a:p>
        </p:txBody>
      </p:sp>
    </p:spTree>
    <p:extLst>
      <p:ext uri="{BB962C8B-B14F-4D97-AF65-F5344CB8AC3E}">
        <p14:creationId xmlns:p14="http://schemas.microsoft.com/office/powerpoint/2010/main" val="2586001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Of course, there is always more work to do. </a:t>
            </a:r>
          </a:p>
          <a:p>
            <a:r>
              <a:rPr lang="en-US" sz="1200" kern="1200" dirty="0">
                <a:solidFill>
                  <a:schemeClr val="tx1"/>
                </a:solidFill>
                <a:effectLst/>
                <a:latin typeface="+mn-lt"/>
                <a:ea typeface="+mn-ea"/>
                <a:cs typeface="+mn-cs"/>
              </a:rPr>
              <a:t>The most essential limitation was that the research in the thesis was conducted at a core conceptual level only. It should be supplemented with experiences from real implementations in the three application domains.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Besides, several opportunities for further research were revealed: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First, more studies should be performed on core concepts for use in all three domains. Especially, a common model for geometry and location referencing would be a major improvement.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Furthermore, the research indicated a need for more studies on how geospatial information can be made available and used in the Semantic Web.</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Finally, this research has focused on the syntactic and semantic interoperability, while other levels of conceptual interoperability are needed for applications and organizations to achieve actual interoperability of real implementations. And, of course, GIS, ITS and BIM are not the only application domains where geospatial information is vital. Other domains, such as Life-Cycle Analysis and Smart Cities should also be included in studies of a complete digital geospatial environment.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27</a:t>
            </a:fld>
            <a:endParaRPr lang="nb-NO"/>
          </a:p>
        </p:txBody>
      </p:sp>
    </p:spTree>
    <p:extLst>
      <p:ext uri="{BB962C8B-B14F-4D97-AF65-F5344CB8AC3E}">
        <p14:creationId xmlns:p14="http://schemas.microsoft.com/office/powerpoint/2010/main" val="1533928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Ok, thank you for listening,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would like to express a special thanks to my supervisors Erling, Lizhen and Rune. And, of course, to my wife and the rest of my family for their patience and understanding. Thank you all!</a:t>
            </a:r>
          </a:p>
        </p:txBody>
      </p:sp>
      <p:sp>
        <p:nvSpPr>
          <p:cNvPr id="4" name="Plassholder for lysbildenummer 3"/>
          <p:cNvSpPr>
            <a:spLocks noGrp="1"/>
          </p:cNvSpPr>
          <p:nvPr>
            <p:ph type="sldNum" sz="quarter" idx="10"/>
          </p:nvPr>
        </p:nvSpPr>
        <p:spPr/>
        <p:txBody>
          <a:bodyPr/>
          <a:lstStyle/>
          <a:p>
            <a:fld id="{16C1C5DC-F60A-EC4F-9D31-9B465CF73120}" type="slidenum">
              <a:rPr lang="en-US" smtClean="0"/>
              <a:pPr/>
              <a:t>28</a:t>
            </a:fld>
            <a:endParaRPr lang="en-US"/>
          </a:p>
        </p:txBody>
      </p:sp>
    </p:spTree>
    <p:extLst>
      <p:ext uri="{BB962C8B-B14F-4D97-AF65-F5344CB8AC3E}">
        <p14:creationId xmlns:p14="http://schemas.microsoft.com/office/powerpoint/2010/main" val="376722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sz="1200" kern="1200" dirty="0">
                <a:solidFill>
                  <a:schemeClr val="tx1"/>
                </a:solidFill>
                <a:effectLst/>
                <a:latin typeface="+mn-lt"/>
                <a:ea typeface="+mn-ea"/>
                <a:cs typeface="+mn-cs"/>
              </a:rPr>
              <a:t>Constructions in the real world, such as features in the road infrastructure in this picture, relate to, influence</a:t>
            </a:r>
            <a:r>
              <a:rPr lang="en-US" sz="1200" kern="1200" dirty="0">
                <a:solidFill>
                  <a:schemeClr val="tx1"/>
                </a:solidFill>
                <a:effectLst/>
                <a:latin typeface="+mn-lt"/>
                <a:ea typeface="+mn-ea"/>
                <a:cs typeface="+mn-cs"/>
              </a:rPr>
              <a:t> and are influenced </a:t>
            </a:r>
            <a:r>
              <a:rPr lang="en-GB" sz="1200" kern="1200" dirty="0">
                <a:solidFill>
                  <a:schemeClr val="tx1"/>
                </a:solidFill>
                <a:effectLst/>
                <a:latin typeface="+mn-lt"/>
                <a:ea typeface="+mn-ea"/>
                <a:cs typeface="+mn-cs"/>
              </a:rPr>
              <a:t>by, other features from the natural and built environment, through their location, shape and extent. </a:t>
            </a:r>
          </a:p>
          <a:p>
            <a:r>
              <a:rPr lang="en-GB" sz="1200" kern="1200" dirty="0">
                <a:solidFill>
                  <a:schemeClr val="tx1"/>
                </a:solidFill>
                <a:effectLst/>
                <a:latin typeface="+mn-lt"/>
                <a:ea typeface="+mn-ea"/>
                <a:cs typeface="+mn-cs"/>
              </a:rPr>
              <a:t>This geospatial context is vital for the representation of the natural and built environment in a digital environment as well.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During the lifecycle of the road, processes involve several application domains where the geospatial context is essential. Among these are the application domains of GIS, ITS and BIM. </a:t>
            </a:r>
            <a:r>
              <a:rPr lang="en-US" sz="1200" kern="1200" dirty="0">
                <a:solidFill>
                  <a:schemeClr val="tx1"/>
                </a:solidFill>
                <a:effectLst/>
                <a:latin typeface="+mn-lt"/>
                <a:ea typeface="+mn-ea"/>
                <a:cs typeface="+mn-cs"/>
              </a:rPr>
              <a:t>The three application domains have distinct, but related, roles, and handle the real world from different perspectives: Applications for GIS are mostly used for analyzing and presenting the existing natural and built environment, while applications for BIM are used for planning, developing, constructing and maintaining the built environment. Finally, applications and systems for ITS use the information about the built environment to plan and control transportation.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three application domains work with the same physical geospatial environment, but due to the different roles, they have different views on the real world and its representation in a digital geospatial environment.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3</a:t>
            </a:fld>
            <a:endParaRPr lang="nb-NO"/>
          </a:p>
        </p:txBody>
      </p:sp>
    </p:spTree>
    <p:extLst>
      <p:ext uri="{BB962C8B-B14F-4D97-AF65-F5344CB8AC3E}">
        <p14:creationId xmlns:p14="http://schemas.microsoft.com/office/powerpoint/2010/main" val="3407439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sz="1200" kern="1200" dirty="0">
                <a:solidFill>
                  <a:schemeClr val="tx1"/>
                </a:solidFill>
                <a:effectLst/>
                <a:latin typeface="+mn-lt"/>
                <a:ea typeface="+mn-ea"/>
                <a:cs typeface="+mn-cs"/>
              </a:rPr>
              <a:t>While the roles of GIS, ITS and BIM are distinct, and the application domains see the real world from different perspectives, the picture shows us that many of the real-world features and concepts they handle are the same. Therefore, reuse of information across application domain borders should be possible.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this road was built, there was mostly a natural environment, represented in GIS data sets. The new road was planned, developed and constructed with support from BIM processes. During the construction, the road cut into and changed the existing natural and built environment and became an integrated part of a new physical environment. Therefore, the GIS data sets need to be updated with the new built environment, as well as the changed natural environment. Also, ITS applications for route planning and navigation need an updated representation of the road environment, and of restrictions for navigation</a:t>
            </a:r>
            <a:r>
              <a:rPr lang="en-GB" sz="1200" kern="1200" dirty="0">
                <a:solidFill>
                  <a:schemeClr val="tx1"/>
                </a:solidFill>
                <a:effectLst/>
                <a:latin typeface="+mn-lt"/>
                <a:ea typeface="+mn-ea"/>
                <a:cs typeface="+mn-cs"/>
              </a:rPr>
              <a:t>, such as speed limits and forbidden manoeuvres.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use the railings in this picture as an example: The digital representation of a guardrail along a new road will begin its life in the planning stage for the road, where the railing is created in a BIM application, as a feature that shall be constructed. The feature representation of the railing should later be reused in GIS datasets, for presentation on maps, and, for example, for calculating noise pollution. Furthermore, the same railing is needed in High Definition maps for ITS as an obstacle that vehicles need to be aware of. The different domains need specific information about the feature, but they are all referring to the same real-world phenomenon.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challenge we face in the exchange and reuse of information is that the different application domains have developed information models with their specific interpretation of the real world. In order to understand information across domain borders, we need a common understanding of how the real world is described in information models. This concerns the modelling languages that are used, the terminology, how geometry and location references are described, and the exchange formats that are used. </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4</a:t>
            </a:fld>
            <a:endParaRPr lang="nb-NO"/>
          </a:p>
        </p:txBody>
      </p:sp>
    </p:spTree>
    <p:extLst>
      <p:ext uri="{BB962C8B-B14F-4D97-AF65-F5344CB8AC3E}">
        <p14:creationId xmlns:p14="http://schemas.microsoft.com/office/powerpoint/2010/main" val="3713998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So, how can we achieve this common understanding?</a:t>
            </a:r>
          </a:p>
          <a:p>
            <a:r>
              <a:rPr lang="en-US" sz="1200" kern="1200" dirty="0">
                <a:solidFill>
                  <a:schemeClr val="tx1"/>
                </a:solidFill>
                <a:effectLst/>
                <a:latin typeface="+mn-lt"/>
                <a:ea typeface="+mn-ea"/>
                <a:cs typeface="+mn-cs"/>
              </a:rPr>
              <a:t>This was the main research question for the thesis, formulated as: «</a:t>
            </a:r>
            <a:r>
              <a:rPr lang="en-GB" sz="1200" kern="1200" dirty="0">
                <a:solidFill>
                  <a:schemeClr val="tx1"/>
                </a:solidFill>
                <a:effectLst/>
                <a:latin typeface="+mn-lt"/>
                <a:ea typeface="+mn-ea"/>
                <a:cs typeface="+mn-cs"/>
              </a:rPr>
              <a:t>How can approaches and technologies for information modelling be applied for harmonization and linking of conceptual models of geospatial information from the three application domains of GIS, ITS and BIM?”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we have seen from the previous slides, the three application domains have different views on the real world. And, most likely, they will need to be different, as they use the digital representations in different ways and for different purposes. We need to acknowledge that a full harmonization of information models may not be appropriate. Therefore, the thesis studies harmonization, and linking, of heterogeneous models, as illustrated in the figure. We strive for a harmonization but acknowledge the need for linking in addition.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5</a:t>
            </a:fld>
            <a:endParaRPr lang="nb-NO"/>
          </a:p>
        </p:txBody>
      </p:sp>
    </p:spTree>
    <p:extLst>
      <p:ext uri="{BB962C8B-B14F-4D97-AF65-F5344CB8AC3E}">
        <p14:creationId xmlns:p14="http://schemas.microsoft.com/office/powerpoint/2010/main" val="248633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sz="1200" kern="1200" dirty="0">
                <a:solidFill>
                  <a:schemeClr val="tx1"/>
                </a:solidFill>
                <a:effectLst/>
                <a:latin typeface="+mn-lt"/>
                <a:ea typeface="+mn-ea"/>
                <a:cs typeface="+mn-cs"/>
              </a:rPr>
              <a:t>The main research question was supported by five sub research questions, which in sum were intended to cover information modelling in the three application domains, the roles they have in the digital geospatial environment, and the relations between them.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questions were addressed through five published articles and a conference proceeding, as well as through contributions to other relevant work in international standardization.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shown in the figure, there were relations between the sub research questions: The first question established the fundament for addressing the four others, and question 4 depended on input from question 2, 3 and 5. </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6</a:t>
            </a:fld>
            <a:endParaRPr lang="nb-NO"/>
          </a:p>
        </p:txBody>
      </p:sp>
    </p:spTree>
    <p:extLst>
      <p:ext uri="{BB962C8B-B14F-4D97-AF65-F5344CB8AC3E}">
        <p14:creationId xmlns:p14="http://schemas.microsoft.com/office/powerpoint/2010/main" val="148503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first sub research question was studied in a literature review, while the four others were studied with prototype experiments.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prototype was developed and tested for each of the four sub research questions, as illustrated in this figure: the relation between GIS and ITS, the relation between GIS and BIM, conversion from UML to OWL, and, finally, a harmonized modelling approach with a structure of UML profiles.</a:t>
            </a:r>
          </a:p>
        </p:txBody>
      </p:sp>
      <p:sp>
        <p:nvSpPr>
          <p:cNvPr id="4" name="Plassholder for lysbildenummer 3"/>
          <p:cNvSpPr>
            <a:spLocks noGrp="1"/>
          </p:cNvSpPr>
          <p:nvPr>
            <p:ph type="sldNum" sz="quarter" idx="5"/>
          </p:nvPr>
        </p:nvSpPr>
        <p:spPr/>
        <p:txBody>
          <a:bodyPr/>
          <a:lstStyle/>
          <a:p>
            <a:fld id="{BCD9EEA5-D1D0-406A-9FC5-D9B3A5E9ABE6}" type="slidenum">
              <a:rPr lang="nb-NO" smtClean="0"/>
              <a:t>7</a:t>
            </a:fld>
            <a:endParaRPr lang="nb-NO"/>
          </a:p>
        </p:txBody>
      </p:sp>
    </p:spTree>
    <p:extLst>
      <p:ext uri="{BB962C8B-B14F-4D97-AF65-F5344CB8AC3E}">
        <p14:creationId xmlns:p14="http://schemas.microsoft.com/office/powerpoint/2010/main" val="679495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Before we move into the research results, let’s walk through some theoretical background, especially on the terms data and information.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hierarchy of Data, Information, Knowledge and Wisdom has been described as a pyramid, where data is at the lower level, followed by information and knowledge, and wisdom at the pinnacle. Each level of the hierarchy, starting from the top, relies on the level below: wisdom is gained from knowledge; knowledge is gained from information; information is gained from data.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are simple symbols. For example, the numbers «90» or «2».</a:t>
            </a:r>
          </a:p>
          <a:p>
            <a:r>
              <a:rPr lang="en-US" sz="1200" kern="1200" dirty="0">
                <a:solidFill>
                  <a:schemeClr val="tx1"/>
                </a:solidFill>
                <a:effectLst/>
                <a:latin typeface="+mn-lt"/>
                <a:ea typeface="+mn-ea"/>
                <a:cs typeface="+mn-cs"/>
              </a:rPr>
              <a:t>Information is data put into context, where it has a meaning. For example, the speed limit 90 km/h or outdoors temperature 2 degrees </a:t>
            </a:r>
            <a:r>
              <a:rPr lang="en-US" sz="1200" kern="1200" dirty="0" err="1">
                <a:solidFill>
                  <a:schemeClr val="tx1"/>
                </a:solidFill>
                <a:effectLst/>
                <a:latin typeface="+mn-lt"/>
                <a:ea typeface="+mn-ea"/>
                <a:cs typeface="+mn-cs"/>
              </a:rPr>
              <a:t>Celcius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Knowledge is gained by combining information. For example, a vehicle can know that it is allowed to drive at 90 km/h according to the speed limit, but also that it should reduce the speed due to possible challenging conditions because the outdoors temperature is 2 degrees.</a:t>
            </a:r>
          </a:p>
          <a:p>
            <a:r>
              <a:rPr lang="en-US" sz="1200" kern="1200" dirty="0">
                <a:solidFill>
                  <a:schemeClr val="tx1"/>
                </a:solidFill>
                <a:effectLst/>
                <a:latin typeface="+mn-lt"/>
                <a:ea typeface="+mn-ea"/>
                <a:cs typeface="+mn-cs"/>
              </a:rPr>
              <a:t>The final level, wisdom, has been described as a purely human state. With wisdom, we are able to plan for the future and apply knowledge to new situations.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Information models are the interpretation rules needed to extract information from data. The thesis is based on an understanding of the term information models from Schenk and Wilson in 1994: “… a formal description of types of ideas, facts and processes which together form a model of a portion of interest of the real world and which provides an explicit set of interpretation rules.”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similar definition was described by Zhao et al in 2011: “… a representation of concepts, relationships, constraints, rules, and operations to specify data semantics for a chosen domain of discourse”.</a:t>
            </a:r>
          </a:p>
        </p:txBody>
      </p:sp>
      <p:sp>
        <p:nvSpPr>
          <p:cNvPr id="4" name="Plassholder for lysbildenummer 3"/>
          <p:cNvSpPr>
            <a:spLocks noGrp="1"/>
          </p:cNvSpPr>
          <p:nvPr>
            <p:ph type="sldNum" sz="quarter" idx="5"/>
          </p:nvPr>
        </p:nvSpPr>
        <p:spPr/>
        <p:txBody>
          <a:bodyPr/>
          <a:lstStyle/>
          <a:p>
            <a:fld id="{BCD9EEA5-D1D0-406A-9FC5-D9B3A5E9ABE6}" type="slidenum">
              <a:rPr lang="nb-NO" smtClean="0"/>
              <a:t>8</a:t>
            </a:fld>
            <a:endParaRPr lang="nb-NO"/>
          </a:p>
        </p:txBody>
      </p:sp>
    </p:spTree>
    <p:extLst>
      <p:ext uri="{BB962C8B-B14F-4D97-AF65-F5344CB8AC3E}">
        <p14:creationId xmlns:p14="http://schemas.microsoft.com/office/powerpoint/2010/main" val="2243397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two definitions in the previous slide mentioned “a portion of interest” and “a domain of discourse”. These terms are an important fundament for the process of information modelling. Obviously, one single model cannot describe every concept from the real world in every context, we need to define some portion that we are interested in, such as a road network, buildings or utilities.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figure, which is adapted from ISO 19101, describes the process of information modelling, where the first step is to select a portion of interest from the fuzzy cloud we know as the real world and perceive it in a context.  The portion of interest is often referred to as a universe of discourse. </a:t>
            </a:r>
          </a:p>
          <a:p>
            <a:r>
              <a:rPr lang="en-US" sz="1200" kern="1200" dirty="0">
                <a:solidFill>
                  <a:schemeClr val="tx1"/>
                </a:solidFill>
                <a:effectLst/>
                <a:latin typeface="+mn-lt"/>
                <a:ea typeface="+mn-ea"/>
                <a:cs typeface="+mn-cs"/>
              </a:rPr>
              <a:t>The universe of discourse will be defined in a conceptual model, but in order to create a formal description, we need some kind of formalism. For this, we need a conceptual schema language, which can describe the model in a conceptual schema. Two such conceptual schema languages are the Unified Modelling Language, UML, and the Web Ontology Language, OWL. The Model-Driven Architecture approach (MDA) is a much-used approach for the development and implementation of information models, where models are defined at different levels of abstraction.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9</a:t>
            </a:fld>
            <a:endParaRPr lang="nb-NO"/>
          </a:p>
        </p:txBody>
      </p:sp>
    </p:spTree>
    <p:extLst>
      <p:ext uri="{BB962C8B-B14F-4D97-AF65-F5344CB8AC3E}">
        <p14:creationId xmlns:p14="http://schemas.microsoft.com/office/powerpoint/2010/main" val="2704929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1114753" y="2008061"/>
            <a:ext cx="7772400" cy="675821"/>
          </a:xfrm>
        </p:spPr>
        <p:txBody>
          <a:bodyPr anchor="t" anchorCtr="0"/>
          <a:lstStyle/>
          <a:p>
            <a:r>
              <a:rPr lang="nb-NO" dirty="0"/>
              <a:t>Klikk for å redigere tittelstil</a:t>
            </a:r>
          </a:p>
        </p:txBody>
      </p:sp>
      <p:sp>
        <p:nvSpPr>
          <p:cNvPr id="3" name="Undertittel 2"/>
          <p:cNvSpPr>
            <a:spLocks noGrp="1"/>
          </p:cNvSpPr>
          <p:nvPr>
            <p:ph type="subTitle" idx="1"/>
          </p:nvPr>
        </p:nvSpPr>
        <p:spPr>
          <a:xfrm>
            <a:off x="1114753" y="2733866"/>
            <a:ext cx="77724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a:t>Klikk for å redigere undertittelstil i malen</a:t>
            </a:r>
          </a:p>
        </p:txBody>
      </p:sp>
    </p:spTree>
    <p:extLst>
      <p:ext uri="{BB962C8B-B14F-4D97-AF65-F5344CB8AC3E}">
        <p14:creationId xmlns:p14="http://schemas.microsoft.com/office/powerpoint/2010/main" val="1000159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198385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05979"/>
            <a:ext cx="2057400" cy="4388644"/>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1016000" y="205979"/>
            <a:ext cx="5461000" cy="4388644"/>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3031831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Forside m/tekst">
    <p:spTree>
      <p:nvGrpSpPr>
        <p:cNvPr id="1" name=""/>
        <p:cNvGrpSpPr/>
        <p:nvPr/>
      </p:nvGrpSpPr>
      <p:grpSpPr>
        <a:xfrm>
          <a:off x="0" y="0"/>
          <a:ext cx="0" cy="0"/>
          <a:chOff x="0" y="0"/>
          <a:chExt cx="0" cy="0"/>
        </a:xfrm>
      </p:grpSpPr>
      <p:sp>
        <p:nvSpPr>
          <p:cNvPr id="11" name="Rektangel 10"/>
          <p:cNvSpPr/>
          <p:nvPr userDrawn="1"/>
        </p:nvSpPr>
        <p:spPr>
          <a:xfrm>
            <a:off x="1284994" y="4624752"/>
            <a:ext cx="7596000" cy="260779"/>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lIns="64287" tIns="32142" rIns="64287" bIns="32142" rtlCol="0" anchor="ctr"/>
          <a:lstStyle/>
          <a:p>
            <a:pPr algn="ctr"/>
            <a:endParaRPr lang="nb-NO"/>
          </a:p>
        </p:txBody>
      </p:sp>
      <p:sp>
        <p:nvSpPr>
          <p:cNvPr id="12" name="Rektangel 11"/>
          <p:cNvSpPr/>
          <p:nvPr userDrawn="1"/>
        </p:nvSpPr>
        <p:spPr>
          <a:xfrm>
            <a:off x="258995" y="4624752"/>
            <a:ext cx="1026000" cy="260779"/>
          </a:xfrm>
          <a:prstGeom prst="rect">
            <a:avLst/>
          </a:prstGeom>
          <a:solidFill>
            <a:srgbClr val="ED9300"/>
          </a:solidFill>
          <a:ln>
            <a:noFill/>
          </a:ln>
        </p:spPr>
        <p:style>
          <a:lnRef idx="2">
            <a:schemeClr val="accent1">
              <a:shade val="50000"/>
            </a:schemeClr>
          </a:lnRef>
          <a:fillRef idx="1">
            <a:schemeClr val="accent1"/>
          </a:fillRef>
          <a:effectRef idx="0">
            <a:schemeClr val="accent1"/>
          </a:effectRef>
          <a:fontRef idx="minor">
            <a:schemeClr val="lt1"/>
          </a:fontRef>
        </p:style>
        <p:txBody>
          <a:bodyPr lIns="64287" tIns="32142" rIns="64287" bIns="32142" rtlCol="0" anchor="ctr"/>
          <a:lstStyle/>
          <a:p>
            <a:pPr algn="ctr"/>
            <a:endParaRPr lang="nb-NO"/>
          </a:p>
        </p:txBody>
      </p:sp>
      <p:pic>
        <p:nvPicPr>
          <p:cNvPr id="13" name="Bild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14162" y="250826"/>
            <a:ext cx="1170282" cy="871741"/>
          </a:xfrm>
          <a:prstGeom prst="rect">
            <a:avLst/>
          </a:prstGeom>
        </p:spPr>
      </p:pic>
      <p:pic>
        <p:nvPicPr>
          <p:cNvPr id="14"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0800"/>
            <a:ext cx="1354693" cy="1809220"/>
          </a:xfrm>
          <a:prstGeom prst="rect">
            <a:avLst/>
          </a:prstGeom>
        </p:spPr>
      </p:pic>
      <p:sp>
        <p:nvSpPr>
          <p:cNvPr id="22" name="Plassholder for lysbildenummer 5"/>
          <p:cNvSpPr>
            <a:spLocks noGrp="1"/>
          </p:cNvSpPr>
          <p:nvPr>
            <p:ph type="sldNum" sz="quarter" idx="4"/>
          </p:nvPr>
        </p:nvSpPr>
        <p:spPr>
          <a:xfrm>
            <a:off x="8472029" y="4456800"/>
            <a:ext cx="259768" cy="151927"/>
          </a:xfrm>
          <a:prstGeom prst="rect">
            <a:avLst/>
          </a:prstGeom>
        </p:spPr>
        <p:txBody>
          <a:bodyPr vert="horz" lIns="0" tIns="0" rIns="0" bIns="0" rtlCol="0" anchor="t"/>
          <a:lstStyle>
            <a:lvl1pPr algn="r">
              <a:defRPr sz="1200">
                <a:solidFill>
                  <a:schemeClr val="tx1"/>
                </a:solidFill>
              </a:defRPr>
            </a:lvl1pPr>
          </a:lstStyle>
          <a:p>
            <a:fld id="{CFBFA5D4-7951-41B2-927E-5337A5295656}" type="slidenum">
              <a:rPr lang="nb-NO" smtClean="0"/>
              <a:pPr/>
              <a:t>‹#›</a:t>
            </a:fld>
            <a:endParaRPr lang="nb-NO" dirty="0"/>
          </a:p>
        </p:txBody>
      </p:sp>
      <p:sp>
        <p:nvSpPr>
          <p:cNvPr id="24" name="Plassholder for dato 3"/>
          <p:cNvSpPr>
            <a:spLocks noGrp="1"/>
          </p:cNvSpPr>
          <p:nvPr>
            <p:ph type="dt" sz="half" idx="2"/>
          </p:nvPr>
        </p:nvSpPr>
        <p:spPr>
          <a:xfrm>
            <a:off x="267785" y="4672800"/>
            <a:ext cx="1017210" cy="172165"/>
          </a:xfrm>
          <a:prstGeom prst="rect">
            <a:avLst/>
          </a:prstGeom>
        </p:spPr>
        <p:txBody>
          <a:bodyPr vert="horz" lIns="0" tIns="0" rIns="0" bIns="0" rtlCol="0" anchor="ctr"/>
          <a:lstStyle>
            <a:lvl1pPr algn="ctr">
              <a:defRPr sz="900" b="0" spc="80" baseline="0">
                <a:solidFill>
                  <a:schemeClr val="bg1"/>
                </a:solidFill>
              </a:defRPr>
            </a:lvl1pPr>
          </a:lstStyle>
          <a:p>
            <a:endParaRPr lang="nb-NO" dirty="0"/>
          </a:p>
        </p:txBody>
      </p:sp>
      <p:sp>
        <p:nvSpPr>
          <p:cNvPr id="15" name="Tittel 3"/>
          <p:cNvSpPr>
            <a:spLocks noGrp="1"/>
          </p:cNvSpPr>
          <p:nvPr>
            <p:ph type="ctrTitle"/>
          </p:nvPr>
        </p:nvSpPr>
        <p:spPr>
          <a:xfrm>
            <a:off x="1557012" y="1347614"/>
            <a:ext cx="7205077" cy="1656184"/>
          </a:xfrm>
        </p:spPr>
        <p:txBody>
          <a:bodyPr>
            <a:normAutofit/>
          </a:bodyPr>
          <a:lstStyle>
            <a:lvl1pPr>
              <a:defRPr sz="3600"/>
            </a:lvl1pPr>
          </a:lstStyle>
          <a:p>
            <a:r>
              <a:rPr lang="nb-NO" sz="3600" noProof="1"/>
              <a:t>Klikk for å redigere tittelstil</a:t>
            </a:r>
            <a:endParaRPr lang="en-GB" sz="3600" noProof="1"/>
          </a:p>
        </p:txBody>
      </p:sp>
      <p:sp>
        <p:nvSpPr>
          <p:cNvPr id="16" name="Undertittel 4"/>
          <p:cNvSpPr>
            <a:spLocks noGrp="1"/>
          </p:cNvSpPr>
          <p:nvPr>
            <p:ph type="subTitle" idx="1"/>
          </p:nvPr>
        </p:nvSpPr>
        <p:spPr>
          <a:xfrm>
            <a:off x="1549533" y="3291830"/>
            <a:ext cx="7204788" cy="1080120"/>
          </a:xfrm>
        </p:spPr>
        <p:txBody>
          <a:bodyPr>
            <a:noAutofit/>
          </a:bodyPr>
          <a:lstStyle>
            <a:lvl1pPr marL="0" indent="0">
              <a:buNone/>
              <a:defRPr sz="2400">
                <a:solidFill>
                  <a:schemeClr val="tx2"/>
                </a:solidFill>
              </a:defRPr>
            </a:lvl1pPr>
          </a:lstStyle>
          <a:p>
            <a:r>
              <a:rPr lang="nb-NO" sz="2400" noProof="1"/>
              <a:t>Klikk for å redigere undertittelstil i malen</a:t>
            </a:r>
            <a:endParaRPr lang="en-GB" sz="2400" noProof="1"/>
          </a:p>
        </p:txBody>
      </p:sp>
      <p:sp>
        <p:nvSpPr>
          <p:cNvPr id="17" name="Plassholder for bunntekst 4"/>
          <p:cNvSpPr>
            <a:spLocks noGrp="1"/>
          </p:cNvSpPr>
          <p:nvPr>
            <p:ph type="ftr" sz="quarter" idx="3"/>
          </p:nvPr>
        </p:nvSpPr>
        <p:spPr>
          <a:xfrm>
            <a:off x="1537682" y="4672800"/>
            <a:ext cx="7247338" cy="172165"/>
          </a:xfrm>
          <a:prstGeom prst="rect">
            <a:avLst/>
          </a:prstGeom>
        </p:spPr>
        <p:txBody>
          <a:bodyPr vert="horz" lIns="0" tIns="0" rIns="0" bIns="0" rtlCol="0" anchor="t"/>
          <a:lstStyle>
            <a:lvl1pPr algn="r">
              <a:defRPr sz="1200" b="0">
                <a:solidFill>
                  <a:schemeClr val="tx1"/>
                </a:solidFill>
              </a:defRPr>
            </a:lvl1pPr>
          </a:lstStyle>
          <a:p>
            <a:endParaRPr lang="nb-NO" dirty="0"/>
          </a:p>
        </p:txBody>
      </p:sp>
    </p:spTree>
    <p:extLst>
      <p:ext uri="{BB962C8B-B14F-4D97-AF65-F5344CB8AC3E}">
        <p14:creationId xmlns:p14="http://schemas.microsoft.com/office/powerpoint/2010/main" val="567923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tel, innhold og bilde">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14" name="Plassholder for tekst 7"/>
          <p:cNvSpPr>
            <a:spLocks noGrp="1"/>
          </p:cNvSpPr>
          <p:nvPr>
            <p:ph type="body" sz="quarter" idx="17"/>
          </p:nvPr>
        </p:nvSpPr>
        <p:spPr>
          <a:xfrm>
            <a:off x="1275281" y="524605"/>
            <a:ext cx="5692781" cy="266033"/>
          </a:xfrm>
        </p:spPr>
        <p:txBody>
          <a:bodyPr>
            <a:normAutofit/>
          </a:bodyPr>
          <a:lstStyle>
            <a:lvl1pPr marL="0" indent="0">
              <a:buNone/>
              <a:defRPr sz="1500">
                <a:solidFill>
                  <a:srgbClr val="ED901A"/>
                </a:solidFill>
              </a:defRPr>
            </a:lvl1pPr>
          </a:lstStyle>
          <a:p>
            <a:pPr lvl="0"/>
            <a:r>
              <a:rPr lang="nb-NO"/>
              <a:t>Klikk for å redigere tekststiler i malen</a:t>
            </a:r>
          </a:p>
        </p:txBody>
      </p:sp>
      <p:sp>
        <p:nvSpPr>
          <p:cNvPr id="18" name="Plassholder for innhold 2"/>
          <p:cNvSpPr>
            <a:spLocks noGrp="1"/>
          </p:cNvSpPr>
          <p:nvPr>
            <p:ph idx="1"/>
          </p:nvPr>
        </p:nvSpPr>
        <p:spPr>
          <a:xfrm>
            <a:off x="1273621" y="1333393"/>
            <a:ext cx="4018334" cy="3220355"/>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20" name="Plassholder for bilde 3"/>
          <p:cNvSpPr>
            <a:spLocks noGrp="1"/>
          </p:cNvSpPr>
          <p:nvPr>
            <p:ph type="pic" sz="quarter" idx="19"/>
          </p:nvPr>
        </p:nvSpPr>
        <p:spPr>
          <a:xfrm>
            <a:off x="5752687" y="1375750"/>
            <a:ext cx="3131456" cy="3177164"/>
          </a:xfrm>
        </p:spPr>
        <p:txBody>
          <a:bodyPr tIns="1619676"/>
          <a:lstStyle>
            <a:lvl1pPr marL="0" indent="0" algn="ctr">
              <a:buNone/>
              <a:defRPr/>
            </a:lvl1pPr>
          </a:lstStyle>
          <a:p>
            <a:r>
              <a:rPr lang="nb-NO"/>
              <a:t>Klikk ikonet for å legge til et bilde</a:t>
            </a:r>
            <a:endParaRPr lang="en-GB" dirty="0"/>
          </a:p>
        </p:txBody>
      </p:sp>
      <p:sp>
        <p:nvSpPr>
          <p:cNvPr id="10" name="Plassholder for bunntekst 4"/>
          <p:cNvSpPr>
            <a:spLocks noGrp="1"/>
          </p:cNvSpPr>
          <p:nvPr>
            <p:ph type="ftr" sz="quarter" idx="3"/>
          </p:nvPr>
        </p:nvSpPr>
        <p:spPr>
          <a:xfrm>
            <a:off x="1544132" y="4788692"/>
            <a:ext cx="7246080" cy="129094"/>
          </a:xfrm>
          <a:prstGeom prst="rect">
            <a:avLst/>
          </a:prstGeom>
        </p:spPr>
        <p:txBody>
          <a:bodyPr vert="horz" lIns="0" tIns="0" rIns="0" bIns="0" rtlCol="0" anchor="t"/>
          <a:lstStyle>
            <a:lvl1pPr algn="r">
              <a:defRPr sz="900" b="0">
                <a:solidFill>
                  <a:schemeClr val="tx1"/>
                </a:solidFill>
              </a:defRPr>
            </a:lvl1pPr>
          </a:lstStyle>
          <a:p>
            <a:endParaRPr lang="nb-NO"/>
          </a:p>
        </p:txBody>
      </p:sp>
      <p:sp>
        <p:nvSpPr>
          <p:cNvPr id="11" name="Plassholder for lysbildenummer 5"/>
          <p:cNvSpPr>
            <a:spLocks noGrp="1"/>
          </p:cNvSpPr>
          <p:nvPr>
            <p:ph type="sldNum" sz="quarter" idx="4"/>
          </p:nvPr>
        </p:nvSpPr>
        <p:spPr>
          <a:xfrm>
            <a:off x="8470559" y="4620618"/>
            <a:ext cx="259723" cy="113919"/>
          </a:xfrm>
          <a:prstGeom prst="rect">
            <a:avLst/>
          </a:prstGeom>
        </p:spPr>
        <p:txBody>
          <a:bodyPr vert="horz" lIns="0" tIns="0" rIns="0" bIns="0" rtlCol="0" anchor="t"/>
          <a:lstStyle>
            <a:lvl1pPr algn="r">
              <a:defRPr sz="900">
                <a:solidFill>
                  <a:schemeClr val="tx1"/>
                </a:solidFill>
              </a:defRPr>
            </a:lvl1pPr>
          </a:lstStyle>
          <a:p>
            <a:fld id="{DDE8D9C2-5F05-44EF-B7C1-1B71CE36FE82}" type="slidenum">
              <a:rPr lang="nb-NO" smtClean="0"/>
              <a:t>‹#›</a:t>
            </a:fld>
            <a:endParaRPr lang="nb-NO"/>
          </a:p>
        </p:txBody>
      </p:sp>
      <p:sp>
        <p:nvSpPr>
          <p:cNvPr id="12" name="Plassholder for dato 3"/>
          <p:cNvSpPr>
            <a:spLocks noGrp="1"/>
          </p:cNvSpPr>
          <p:nvPr>
            <p:ph type="dt" sz="half" idx="2"/>
          </p:nvPr>
        </p:nvSpPr>
        <p:spPr>
          <a:xfrm>
            <a:off x="258951" y="4789056"/>
            <a:ext cx="1025822" cy="129094"/>
          </a:xfrm>
          <a:prstGeom prst="rect">
            <a:avLst/>
          </a:prstGeom>
        </p:spPr>
        <p:txBody>
          <a:bodyPr vert="horz" lIns="0" tIns="0" rIns="0" bIns="0" rtlCol="0" anchor="ctr"/>
          <a:lstStyle>
            <a:lvl1pPr algn="ctr">
              <a:defRPr sz="675" b="0" spc="60" baseline="0">
                <a:solidFill>
                  <a:schemeClr val="bg1"/>
                </a:solidFill>
              </a:defRPr>
            </a:lvl1pPr>
          </a:lstStyle>
          <a:p>
            <a:endParaRPr lang="nb-NO"/>
          </a:p>
        </p:txBody>
      </p:sp>
    </p:spTree>
    <p:extLst>
      <p:ext uri="{BB962C8B-B14F-4D97-AF65-F5344CB8AC3E}">
        <p14:creationId xmlns:p14="http://schemas.microsoft.com/office/powerpoint/2010/main" val="4104625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asic Text Page - AfriGIS">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 y="0"/>
            <a:ext cx="91725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28"/>
          <p:cNvSpPr>
            <a:spLocks noGrp="1"/>
          </p:cNvSpPr>
          <p:nvPr>
            <p:ph type="title"/>
          </p:nvPr>
        </p:nvSpPr>
        <p:spPr>
          <a:xfrm>
            <a:off x="457200" y="6412"/>
            <a:ext cx="8229600" cy="565089"/>
          </a:xfrm>
          <a:prstGeom prst="rect">
            <a:avLst/>
          </a:prstGeom>
        </p:spPr>
        <p:txBody>
          <a:bodyPr rtlCol="0">
            <a:normAutofit/>
          </a:bodyPr>
          <a:lstStyle>
            <a:lvl1pPr>
              <a:defRPr sz="2100"/>
            </a:lvl1pPr>
          </a:lstStyle>
          <a:p>
            <a:r>
              <a:rPr lang="en-US"/>
              <a:t>Click to edit Master title style</a:t>
            </a:r>
            <a:endParaRPr lang="en-US" dirty="0"/>
          </a:p>
        </p:txBody>
      </p:sp>
    </p:spTree>
    <p:extLst>
      <p:ext uri="{BB962C8B-B14F-4D97-AF65-F5344CB8AC3E}">
        <p14:creationId xmlns:p14="http://schemas.microsoft.com/office/powerpoint/2010/main" val="151238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231076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8073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0"/>
            <a:ext cx="9144000" cy="49116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34159" y="217791"/>
            <a:ext cx="2057400" cy="768439"/>
          </a:xfrm>
          <a:prstGeom prst="rect">
            <a:avLst/>
          </a:prstGeom>
        </p:spPr>
      </p:pic>
      <p:sp>
        <p:nvSpPr>
          <p:cNvPr id="2" name="Title 1"/>
          <p:cNvSpPr>
            <a:spLocks noGrp="1"/>
          </p:cNvSpPr>
          <p:nvPr>
            <p:ph type="title"/>
          </p:nvPr>
        </p:nvSpPr>
        <p:spPr>
          <a:xfrm>
            <a:off x="623888" y="1282304"/>
            <a:ext cx="7886700" cy="2139553"/>
          </a:xfrm>
        </p:spPr>
        <p:txBody>
          <a:bodyPr anchor="b"/>
          <a:lstStyle>
            <a:lvl1pPr>
              <a:defRPr sz="4500"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7040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755087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65687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lysbildenummer 5"/>
          <p:cNvSpPr txBox="1">
            <a:spLocks/>
          </p:cNvSpPr>
          <p:nvPr userDrawn="1"/>
        </p:nvSpPr>
        <p:spPr>
          <a:xfrm>
            <a:off x="-1" y="4815936"/>
            <a:ext cx="640523" cy="273844"/>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b="1" i="0" smtClean="0">
                <a:latin typeface="Arial"/>
                <a:cs typeface="Arial"/>
              </a:rPr>
              <a:pPr algn="ctr"/>
              <a:t>‹#›</a:t>
            </a:fld>
            <a:endParaRPr lang="nb-NO" b="1" i="0" dirty="0">
              <a:latin typeface="Arial"/>
              <a:cs typeface="Arial"/>
            </a:endParaRPr>
          </a:p>
        </p:txBody>
      </p:sp>
    </p:spTree>
    <p:extLst>
      <p:ext uri="{BB962C8B-B14F-4D97-AF65-F5344CB8AC3E}">
        <p14:creationId xmlns:p14="http://schemas.microsoft.com/office/powerpoint/2010/main" val="20600198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230836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856840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405112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210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tel – øverst">
    <p:spTree>
      <p:nvGrpSpPr>
        <p:cNvPr id="1" name=""/>
        <p:cNvGrpSpPr/>
        <p:nvPr/>
      </p:nvGrpSpPr>
      <p:grpSpPr>
        <a:xfrm>
          <a:off x="0" y="0"/>
          <a:ext cx="0" cy="0"/>
          <a:chOff x="0" y="0"/>
          <a:chExt cx="0" cy="0"/>
        </a:xfrm>
      </p:grpSpPr>
      <p:sp>
        <p:nvSpPr>
          <p:cNvPr id="66" name="donec quis nunc"/>
          <p:cNvSpPr txBox="1">
            <a:spLocks noGrp="1"/>
          </p:cNvSpPr>
          <p:nvPr>
            <p:ph type="body" sz="quarter" idx="13"/>
          </p:nvPr>
        </p:nvSpPr>
        <p:spPr>
          <a:xfrm>
            <a:off x="473273" y="696517"/>
            <a:ext cx="8197454" cy="282193"/>
          </a:xfrm>
          <a:prstGeom prst="rect">
            <a:avLst/>
          </a:prstGeom>
        </p:spPr>
        <p:txBody>
          <a:bodyPr>
            <a:spAutoFit/>
          </a:bodyPr>
          <a:lstStyle>
            <a:lvl1pPr marL="0" indent="0" algn="ctr">
              <a:spcBef>
                <a:spcPts val="0"/>
              </a:spcBef>
              <a:buClrTx/>
              <a:buSzTx/>
              <a:buNone/>
              <a:defRPr sz="1371" cap="all" spc="124">
                <a:latin typeface="+mn-lt"/>
                <a:ea typeface="+mn-ea"/>
                <a:cs typeface="+mn-cs"/>
                <a:sym typeface="Futura"/>
              </a:defRPr>
            </a:lvl1pPr>
          </a:lstStyle>
          <a:p>
            <a:r>
              <a:t>donec quis nunc</a:t>
            </a:r>
          </a:p>
        </p:txBody>
      </p:sp>
      <p:sp>
        <p:nvSpPr>
          <p:cNvPr id="67" name="Titteltekst"/>
          <p:cNvSpPr txBox="1">
            <a:spLocks noGrp="1"/>
          </p:cNvSpPr>
          <p:nvPr>
            <p:ph type="title"/>
          </p:nvPr>
        </p:nvSpPr>
        <p:spPr>
          <a:prstGeom prst="rect">
            <a:avLst/>
          </a:prstGeom>
        </p:spPr>
        <p:txBody>
          <a:bodyPr/>
          <a:lstStyle/>
          <a:p>
            <a:r>
              <a:t>Titteltekst</a:t>
            </a:r>
          </a:p>
        </p:txBody>
      </p:sp>
      <p:sp>
        <p:nvSpPr>
          <p:cNvPr id="68" name="Lysbildenummer"/>
          <p:cNvSpPr txBox="1">
            <a:spLocks noGrp="1"/>
          </p:cNvSpPr>
          <p:nvPr>
            <p:ph type="sldNum" sz="quarter" idx="2"/>
          </p:nvPr>
        </p:nvSpPr>
        <p:spPr>
          <a:prstGeom prst="rect">
            <a:avLst/>
          </a:prstGeom>
        </p:spPr>
        <p:txBody>
          <a:bodyPr/>
          <a:lstStyle/>
          <a:p>
            <a:fld id="{86CB4B4D-7CA3-9044-876B-883B54F8677D}"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339125617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251796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954099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0"/>
            <a:ext cx="9144000" cy="49116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34159" y="217791"/>
            <a:ext cx="2057400" cy="768439"/>
          </a:xfrm>
          <a:prstGeom prst="rect">
            <a:avLst/>
          </a:prstGeom>
        </p:spPr>
      </p:pic>
      <p:sp>
        <p:nvSpPr>
          <p:cNvPr id="2" name="Title 1"/>
          <p:cNvSpPr>
            <a:spLocks noGrp="1"/>
          </p:cNvSpPr>
          <p:nvPr>
            <p:ph type="title"/>
          </p:nvPr>
        </p:nvSpPr>
        <p:spPr>
          <a:xfrm>
            <a:off x="623888" y="1282304"/>
            <a:ext cx="7886700" cy="2139553"/>
          </a:xfrm>
        </p:spPr>
        <p:txBody>
          <a:bodyPr anchor="b"/>
          <a:lstStyle>
            <a:lvl1pPr>
              <a:defRPr sz="4500"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403054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304607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909809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1057940" y="3305176"/>
            <a:ext cx="7772400" cy="1021556"/>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1057940"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Tree>
    <p:extLst>
      <p:ext uri="{BB962C8B-B14F-4D97-AF65-F5344CB8AC3E}">
        <p14:creationId xmlns:p14="http://schemas.microsoft.com/office/powerpoint/2010/main" val="29824604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74763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white"/>
              </a:solidFill>
            </a:endParaRPr>
          </a:p>
        </p:txBody>
      </p:sp>
      <p:sp>
        <p:nvSpPr>
          <p:cNvPr id="4" name="Slide Number Placeholder 3"/>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61749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46295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911641"/>
            <a:ext cx="2057400" cy="273844"/>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EDA6D590-FE88-9942-A732-CF43620BA86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7822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8" name="Tittel 1"/>
          <p:cNvSpPr>
            <a:spLocks noGrp="1"/>
          </p:cNvSpPr>
          <p:nvPr>
            <p:ph type="title"/>
          </p:nvPr>
        </p:nvSpPr>
        <p:spPr>
          <a:xfrm>
            <a:off x="1095551" y="205979"/>
            <a:ext cx="7407404" cy="857250"/>
          </a:xfrm>
        </p:spPr>
        <p:txBody>
          <a:bodyPr/>
          <a:lstStyle/>
          <a:p>
            <a:r>
              <a:rPr lang="nb-NO" dirty="0"/>
              <a:t>Klikk for å redigere tittelstil</a:t>
            </a:r>
          </a:p>
        </p:txBody>
      </p:sp>
      <p:sp>
        <p:nvSpPr>
          <p:cNvPr id="9" name="Plassholder for innhold 2"/>
          <p:cNvSpPr>
            <a:spLocks noGrp="1"/>
          </p:cNvSpPr>
          <p:nvPr>
            <p:ph sz="half" idx="1"/>
          </p:nvPr>
        </p:nvSpPr>
        <p:spPr>
          <a:xfrm>
            <a:off x="1114712" y="1200151"/>
            <a:ext cx="3667845"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0" name="Plassholder for innhold 3"/>
          <p:cNvSpPr>
            <a:spLocks noGrp="1"/>
          </p:cNvSpPr>
          <p:nvPr>
            <p:ph sz="half" idx="2"/>
          </p:nvPr>
        </p:nvSpPr>
        <p:spPr>
          <a:xfrm>
            <a:off x="5305712" y="1200151"/>
            <a:ext cx="3673943"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37291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10" name="Tittel 1"/>
          <p:cNvSpPr>
            <a:spLocks noGrp="1"/>
          </p:cNvSpPr>
          <p:nvPr>
            <p:ph type="title"/>
          </p:nvPr>
        </p:nvSpPr>
        <p:spPr>
          <a:xfrm>
            <a:off x="1059523" y="205979"/>
            <a:ext cx="7407404" cy="857250"/>
          </a:xfrm>
        </p:spPr>
        <p:txBody>
          <a:bodyPr/>
          <a:lstStyle>
            <a:lvl1pPr>
              <a:defRPr/>
            </a:lvl1pPr>
          </a:lstStyle>
          <a:p>
            <a:r>
              <a:rPr lang="nb-NO"/>
              <a:t>Klikk for å redigere tittelstil</a:t>
            </a:r>
          </a:p>
        </p:txBody>
      </p:sp>
      <p:sp>
        <p:nvSpPr>
          <p:cNvPr id="11" name="Plassholder for tekst 2"/>
          <p:cNvSpPr>
            <a:spLocks noGrp="1"/>
          </p:cNvSpPr>
          <p:nvPr>
            <p:ph type="body" idx="1"/>
          </p:nvPr>
        </p:nvSpPr>
        <p:spPr>
          <a:xfrm>
            <a:off x="1069676" y="1151335"/>
            <a:ext cx="376691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12" name="Plassholder for innhold 3"/>
          <p:cNvSpPr>
            <a:spLocks noGrp="1"/>
          </p:cNvSpPr>
          <p:nvPr>
            <p:ph sz="half" idx="2"/>
          </p:nvPr>
        </p:nvSpPr>
        <p:spPr>
          <a:xfrm>
            <a:off x="1069676" y="1631156"/>
            <a:ext cx="376691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3" name="Plassholder for tekst 4"/>
          <p:cNvSpPr>
            <a:spLocks noGrp="1"/>
          </p:cNvSpPr>
          <p:nvPr>
            <p:ph type="body" sz="quarter" idx="3"/>
          </p:nvPr>
        </p:nvSpPr>
        <p:spPr>
          <a:xfrm>
            <a:off x="5257502" y="1151335"/>
            <a:ext cx="381221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14" name="Plassholder for innhold 5"/>
          <p:cNvSpPr>
            <a:spLocks noGrp="1"/>
          </p:cNvSpPr>
          <p:nvPr>
            <p:ph sz="quarter" idx="4"/>
          </p:nvPr>
        </p:nvSpPr>
        <p:spPr>
          <a:xfrm>
            <a:off x="5257502" y="1631156"/>
            <a:ext cx="3812219"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70223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Tree>
    <p:extLst>
      <p:ext uri="{BB962C8B-B14F-4D97-AF65-F5344CB8AC3E}">
        <p14:creationId xmlns:p14="http://schemas.microsoft.com/office/powerpoint/2010/main" val="3172249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71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nhold med tekst">
    <p:spTree>
      <p:nvGrpSpPr>
        <p:cNvPr id="1" name=""/>
        <p:cNvGrpSpPr/>
        <p:nvPr/>
      </p:nvGrpSpPr>
      <p:grpSpPr>
        <a:xfrm>
          <a:off x="0" y="0"/>
          <a:ext cx="0" cy="0"/>
          <a:chOff x="0" y="0"/>
          <a:chExt cx="0" cy="0"/>
        </a:xfrm>
      </p:grpSpPr>
      <p:sp>
        <p:nvSpPr>
          <p:cNvPr id="8" name="Tittel 1"/>
          <p:cNvSpPr>
            <a:spLocks noGrp="1"/>
          </p:cNvSpPr>
          <p:nvPr>
            <p:ph type="title"/>
          </p:nvPr>
        </p:nvSpPr>
        <p:spPr>
          <a:xfrm>
            <a:off x="1024642" y="204787"/>
            <a:ext cx="3008313" cy="871538"/>
          </a:xfrm>
        </p:spPr>
        <p:txBody>
          <a:bodyPr anchor="b"/>
          <a:lstStyle>
            <a:lvl1pPr algn="l">
              <a:defRPr sz="2000" b="1"/>
            </a:lvl1pPr>
          </a:lstStyle>
          <a:p>
            <a:r>
              <a:rPr lang="nb-NO"/>
              <a:t>Klikk for å redigere tittelstil</a:t>
            </a:r>
          </a:p>
        </p:txBody>
      </p:sp>
      <p:sp>
        <p:nvSpPr>
          <p:cNvPr id="9" name="Plassholder for innhold 2"/>
          <p:cNvSpPr>
            <a:spLocks noGrp="1"/>
          </p:cNvSpPr>
          <p:nvPr>
            <p:ph idx="1"/>
          </p:nvPr>
        </p:nvSpPr>
        <p:spPr>
          <a:xfrm>
            <a:off x="4142491" y="204788"/>
            <a:ext cx="4765084"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0" name="Plassholder for tekst 3"/>
          <p:cNvSpPr>
            <a:spLocks noGrp="1"/>
          </p:cNvSpPr>
          <p:nvPr>
            <p:ph type="body" sz="half" idx="2"/>
          </p:nvPr>
        </p:nvSpPr>
        <p:spPr>
          <a:xfrm>
            <a:off x="102464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Tree>
    <p:extLst>
      <p:ext uri="{BB962C8B-B14F-4D97-AF65-F5344CB8AC3E}">
        <p14:creationId xmlns:p14="http://schemas.microsoft.com/office/powerpoint/2010/main" val="159648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3600450"/>
            <a:ext cx="5486400" cy="425054"/>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Tree>
    <p:extLst>
      <p:ext uri="{BB962C8B-B14F-4D97-AF65-F5344CB8AC3E}">
        <p14:creationId xmlns:p14="http://schemas.microsoft.com/office/powerpoint/2010/main" val="353223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5.png"/><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194628" y="205979"/>
            <a:ext cx="7407404" cy="857250"/>
          </a:xfrm>
          <a:prstGeom prst="rect">
            <a:avLst/>
          </a:prstGeom>
        </p:spPr>
        <p:txBody>
          <a:bodyPr vert="horz" lIns="91440" tIns="45720" rIns="91440" bIns="45720" rtlCol="0" anchor="ctr">
            <a:normAutofit/>
          </a:bodyPr>
          <a:lstStyle/>
          <a:p>
            <a:r>
              <a:rPr lang="nb-NO" dirty="0"/>
              <a:t>Klikk for å redigere tittelstil</a:t>
            </a:r>
          </a:p>
        </p:txBody>
      </p:sp>
      <p:sp>
        <p:nvSpPr>
          <p:cNvPr id="3" name="Plassholder for tekst 2"/>
          <p:cNvSpPr>
            <a:spLocks noGrp="1"/>
          </p:cNvSpPr>
          <p:nvPr>
            <p:ph type="body" idx="1"/>
          </p:nvPr>
        </p:nvSpPr>
        <p:spPr>
          <a:xfrm>
            <a:off x="1194628" y="1200151"/>
            <a:ext cx="7407404" cy="33944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pic>
        <p:nvPicPr>
          <p:cNvPr id="5" name="Bilde 4" descr="stripe_16_9.jpg"/>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0" y="0"/>
            <a:ext cx="645602" cy="5143500"/>
          </a:xfrm>
          <a:prstGeom prst="rect">
            <a:avLst/>
          </a:prstGeom>
        </p:spPr>
      </p:pic>
    </p:spTree>
    <p:extLst>
      <p:ext uri="{BB962C8B-B14F-4D97-AF65-F5344CB8AC3E}">
        <p14:creationId xmlns:p14="http://schemas.microsoft.com/office/powerpoint/2010/main" val="577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1" r:id="rId12"/>
    <p:sldLayoutId id="2147483693" r:id="rId13"/>
    <p:sldLayoutId id="2147483694" r:id="rId14"/>
  </p:sldLayoutIdLst>
  <p:hf sldNum="0" hdr="0" ftr="0" dt="0"/>
  <p:txStyles>
    <p:titleStyle>
      <a:lvl1pPr algn="l" defTabSz="457200" rtl="0" eaLnBrk="1" latinLnBrk="0" hangingPunct="1">
        <a:spcBef>
          <a:spcPct val="0"/>
        </a:spcBef>
        <a:buNone/>
        <a:defRPr sz="36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911641"/>
            <a:ext cx="9144000" cy="231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 name="Title Placeholder 1"/>
          <p:cNvSpPr>
            <a:spLocks noGrp="1"/>
          </p:cNvSpPr>
          <p:nvPr>
            <p:ph type="title"/>
          </p:nvPr>
        </p:nvSpPr>
        <p:spPr>
          <a:xfrm>
            <a:off x="628650" y="216569"/>
            <a:ext cx="5639803" cy="157394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925053"/>
            <a:ext cx="7886700" cy="270767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50" y="4911641"/>
            <a:ext cx="3086100" cy="273844"/>
          </a:xfrm>
          <a:prstGeom prst="rect">
            <a:avLst/>
          </a:prstGeom>
        </p:spPr>
        <p:txBody>
          <a:bodyPr vert="horz" lIns="91440" tIns="45720" rIns="91440" bIns="45720" rtlCol="0" anchor="ctr"/>
          <a:lstStyle>
            <a:lvl1pPr algn="l">
              <a:defRPr sz="900" baseline="0">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4"/>
          </p:nvPr>
        </p:nvSpPr>
        <p:spPr>
          <a:xfrm>
            <a:off x="6457950" y="4911641"/>
            <a:ext cx="2057400" cy="273844"/>
          </a:xfrm>
          <a:prstGeom prst="rect">
            <a:avLst/>
          </a:prstGeom>
        </p:spPr>
        <p:txBody>
          <a:bodyPr vert="horz" lIns="91440" tIns="45720" rIns="91440" bIns="45720" rtlCol="0" anchor="ctr"/>
          <a:lstStyle>
            <a:lvl1pPr algn="r">
              <a:defRPr sz="900" baseline="0">
                <a:solidFill>
                  <a:schemeClr val="bg1"/>
                </a:solidFill>
              </a:defRPr>
            </a:lvl1pPr>
          </a:lstStyle>
          <a:p>
            <a:fld id="{EDA6D590-FE88-9942-A732-CF43620BA863}" type="slidenum">
              <a:rPr lang="en-US" smtClean="0">
                <a:solidFill>
                  <a:prstClr val="white"/>
                </a:solidFill>
              </a:rPr>
              <a:pPr/>
              <a:t>‹#›</a:t>
            </a:fld>
            <a:endParaRPr lang="en-US">
              <a:solidFill>
                <a:prstClr val="white"/>
              </a:solidFill>
            </a:endParaRPr>
          </a:p>
        </p:txBody>
      </p:sp>
      <p:pic>
        <p:nvPicPr>
          <p:cNvPr id="7" name="Picture 6"/>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6734676" y="216569"/>
            <a:ext cx="2057400" cy="768439"/>
          </a:xfrm>
          <a:prstGeom prst="rect">
            <a:avLst/>
          </a:prstGeom>
        </p:spPr>
      </p:pic>
    </p:spTree>
    <p:extLst>
      <p:ext uri="{BB962C8B-B14F-4D97-AF65-F5344CB8AC3E}">
        <p14:creationId xmlns:p14="http://schemas.microsoft.com/office/powerpoint/2010/main" val="2044446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l" defTabSz="685800" rtl="0" eaLnBrk="1" latinLnBrk="0" hangingPunct="1">
        <a:lnSpc>
          <a:spcPct val="90000"/>
        </a:lnSpc>
        <a:spcBef>
          <a:spcPct val="0"/>
        </a:spcBef>
        <a:buNone/>
        <a:defRPr sz="3300" kern="1200" cap="all" baseline="0">
          <a:solidFill>
            <a:schemeClr val="tx1"/>
          </a:solidFill>
          <a:latin typeface="Century Gothic" charset="0"/>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baseline="0">
          <a:solidFill>
            <a:schemeClr val="tx1"/>
          </a:solidFill>
          <a:latin typeface="Century Gothic" charset="0"/>
          <a:ea typeface="+mn-ea"/>
          <a:cs typeface="+mn-cs"/>
        </a:defRPr>
      </a:lvl1pPr>
      <a:lvl2pPr marL="514350" indent="-171450" algn="l" defTabSz="685800" rtl="0" eaLnBrk="1" latinLnBrk="0" hangingPunct="1">
        <a:lnSpc>
          <a:spcPct val="90000"/>
        </a:lnSpc>
        <a:spcBef>
          <a:spcPts val="375"/>
        </a:spcBef>
        <a:buFont typeface="Arial"/>
        <a:buChar char="•"/>
        <a:defRPr sz="1800" kern="1200" baseline="0">
          <a:solidFill>
            <a:schemeClr val="tx1"/>
          </a:solidFill>
          <a:latin typeface="Century Gothic" charset="0"/>
          <a:ea typeface="+mn-ea"/>
          <a:cs typeface="+mn-cs"/>
        </a:defRPr>
      </a:lvl2pPr>
      <a:lvl3pPr marL="857250" indent="-171450" algn="l" defTabSz="685800" rtl="0" eaLnBrk="1" latinLnBrk="0" hangingPunct="1">
        <a:lnSpc>
          <a:spcPct val="90000"/>
        </a:lnSpc>
        <a:spcBef>
          <a:spcPts val="375"/>
        </a:spcBef>
        <a:buFont typeface="Arial"/>
        <a:buChar char="•"/>
        <a:defRPr sz="1500" kern="1200" baseline="0">
          <a:solidFill>
            <a:schemeClr val="tx1"/>
          </a:solidFill>
          <a:latin typeface="Century Gothic" charset="0"/>
          <a:ea typeface="+mn-ea"/>
          <a:cs typeface="+mn-cs"/>
        </a:defRPr>
      </a:lvl3pPr>
      <a:lvl4pPr marL="1200150" indent="-171450" algn="l" defTabSz="685800" rtl="0" eaLnBrk="1" latinLnBrk="0" hangingPunct="1">
        <a:lnSpc>
          <a:spcPct val="90000"/>
        </a:lnSpc>
        <a:spcBef>
          <a:spcPts val="375"/>
        </a:spcBef>
        <a:buFont typeface="Arial"/>
        <a:buChar char="•"/>
        <a:defRPr sz="1350" kern="1200" baseline="0">
          <a:solidFill>
            <a:schemeClr val="tx1"/>
          </a:solidFill>
          <a:latin typeface="Century Gothic" charset="0"/>
          <a:ea typeface="+mn-ea"/>
          <a:cs typeface="+mn-cs"/>
        </a:defRPr>
      </a:lvl4pPr>
      <a:lvl5pPr marL="1543050" indent="-171450" algn="l" defTabSz="685800" rtl="0" eaLnBrk="1" latinLnBrk="0" hangingPunct="1">
        <a:lnSpc>
          <a:spcPct val="90000"/>
        </a:lnSpc>
        <a:spcBef>
          <a:spcPts val="375"/>
        </a:spcBef>
        <a:buFont typeface="Arial"/>
        <a:buChar char="•"/>
        <a:defRPr sz="1350" kern="1200" baseline="0">
          <a:solidFill>
            <a:schemeClr val="tx1"/>
          </a:solidFill>
          <a:latin typeface="Century Gothic" charset="0"/>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911641"/>
            <a:ext cx="9144000" cy="231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 name="Title Placeholder 1"/>
          <p:cNvSpPr>
            <a:spLocks noGrp="1"/>
          </p:cNvSpPr>
          <p:nvPr>
            <p:ph type="title"/>
          </p:nvPr>
        </p:nvSpPr>
        <p:spPr>
          <a:xfrm>
            <a:off x="628650" y="216569"/>
            <a:ext cx="5639803" cy="157394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925053"/>
            <a:ext cx="7886700" cy="270767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50" y="4911641"/>
            <a:ext cx="3086100" cy="273844"/>
          </a:xfrm>
          <a:prstGeom prst="rect">
            <a:avLst/>
          </a:prstGeom>
        </p:spPr>
        <p:txBody>
          <a:bodyPr vert="horz" lIns="91440" tIns="45720" rIns="91440" bIns="45720" rtlCol="0" anchor="ctr"/>
          <a:lstStyle>
            <a:lvl1pPr algn="l">
              <a:defRPr sz="900" baseline="0">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4"/>
          </p:nvPr>
        </p:nvSpPr>
        <p:spPr>
          <a:xfrm>
            <a:off x="6457950" y="4911641"/>
            <a:ext cx="2057400" cy="273844"/>
          </a:xfrm>
          <a:prstGeom prst="rect">
            <a:avLst/>
          </a:prstGeom>
        </p:spPr>
        <p:txBody>
          <a:bodyPr vert="horz" lIns="91440" tIns="45720" rIns="91440" bIns="45720" rtlCol="0" anchor="ctr"/>
          <a:lstStyle>
            <a:lvl1pPr algn="r">
              <a:defRPr sz="900" baseline="0">
                <a:solidFill>
                  <a:schemeClr val="bg1"/>
                </a:solidFill>
              </a:defRPr>
            </a:lvl1pPr>
          </a:lstStyle>
          <a:p>
            <a:fld id="{EDA6D590-FE88-9942-A732-CF43620BA863}" type="slidenum">
              <a:rPr lang="en-US" smtClean="0">
                <a:solidFill>
                  <a:prstClr val="white"/>
                </a:solidFill>
              </a:rPr>
              <a:pPr/>
              <a:t>‹#›</a:t>
            </a:fld>
            <a:endParaRPr lang="en-US">
              <a:solidFill>
                <a:prstClr val="white"/>
              </a:solidFill>
            </a:endParaRPr>
          </a:p>
        </p:txBody>
      </p:sp>
      <p:pic>
        <p:nvPicPr>
          <p:cNvPr id="7" name="Picture 6"/>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6734676" y="216569"/>
            <a:ext cx="2057400" cy="768439"/>
          </a:xfrm>
          <a:prstGeom prst="rect">
            <a:avLst/>
          </a:prstGeom>
        </p:spPr>
      </p:pic>
    </p:spTree>
    <p:extLst>
      <p:ext uri="{BB962C8B-B14F-4D97-AF65-F5344CB8AC3E}">
        <p14:creationId xmlns:p14="http://schemas.microsoft.com/office/powerpoint/2010/main" val="331079153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sldNum="0" hdr="0" ftr="0" dt="0"/>
  <p:txStyles>
    <p:titleStyle>
      <a:lvl1pPr algn="l" defTabSz="685800" rtl="0" eaLnBrk="1" latinLnBrk="0" hangingPunct="1">
        <a:lnSpc>
          <a:spcPct val="90000"/>
        </a:lnSpc>
        <a:spcBef>
          <a:spcPct val="0"/>
        </a:spcBef>
        <a:buNone/>
        <a:defRPr sz="3300" kern="1200" cap="all" baseline="0">
          <a:solidFill>
            <a:schemeClr val="tx1"/>
          </a:solidFill>
          <a:latin typeface="Century Gothic" charset="0"/>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baseline="0">
          <a:solidFill>
            <a:schemeClr val="tx1"/>
          </a:solidFill>
          <a:latin typeface="Century Gothic" charset="0"/>
          <a:ea typeface="+mn-ea"/>
          <a:cs typeface="+mn-cs"/>
        </a:defRPr>
      </a:lvl1pPr>
      <a:lvl2pPr marL="514350" indent="-171450" algn="l" defTabSz="685800" rtl="0" eaLnBrk="1" latinLnBrk="0" hangingPunct="1">
        <a:lnSpc>
          <a:spcPct val="90000"/>
        </a:lnSpc>
        <a:spcBef>
          <a:spcPts val="375"/>
        </a:spcBef>
        <a:buFont typeface="Arial"/>
        <a:buChar char="•"/>
        <a:defRPr sz="1800" kern="1200" baseline="0">
          <a:solidFill>
            <a:schemeClr val="tx1"/>
          </a:solidFill>
          <a:latin typeface="Century Gothic" charset="0"/>
          <a:ea typeface="+mn-ea"/>
          <a:cs typeface="+mn-cs"/>
        </a:defRPr>
      </a:lvl2pPr>
      <a:lvl3pPr marL="857250" indent="-171450" algn="l" defTabSz="685800" rtl="0" eaLnBrk="1" latinLnBrk="0" hangingPunct="1">
        <a:lnSpc>
          <a:spcPct val="90000"/>
        </a:lnSpc>
        <a:spcBef>
          <a:spcPts val="375"/>
        </a:spcBef>
        <a:buFont typeface="Arial"/>
        <a:buChar char="•"/>
        <a:defRPr sz="1500" kern="1200" baseline="0">
          <a:solidFill>
            <a:schemeClr val="tx1"/>
          </a:solidFill>
          <a:latin typeface="Century Gothic" charset="0"/>
          <a:ea typeface="+mn-ea"/>
          <a:cs typeface="+mn-cs"/>
        </a:defRPr>
      </a:lvl3pPr>
      <a:lvl4pPr marL="1200150" indent="-171450" algn="l" defTabSz="685800" rtl="0" eaLnBrk="1" latinLnBrk="0" hangingPunct="1">
        <a:lnSpc>
          <a:spcPct val="90000"/>
        </a:lnSpc>
        <a:spcBef>
          <a:spcPts val="375"/>
        </a:spcBef>
        <a:buFont typeface="Arial"/>
        <a:buChar char="•"/>
        <a:defRPr sz="1350" kern="1200" baseline="0">
          <a:solidFill>
            <a:schemeClr val="tx1"/>
          </a:solidFill>
          <a:latin typeface="Century Gothic" charset="0"/>
          <a:ea typeface="+mn-ea"/>
          <a:cs typeface="+mn-cs"/>
        </a:defRPr>
      </a:lvl4pPr>
      <a:lvl5pPr marL="1543050" indent="-171450" algn="l" defTabSz="685800" rtl="0" eaLnBrk="1" latinLnBrk="0" hangingPunct="1">
        <a:lnSpc>
          <a:spcPct val="90000"/>
        </a:lnSpc>
        <a:spcBef>
          <a:spcPts val="375"/>
        </a:spcBef>
        <a:buFont typeface="Arial"/>
        <a:buChar char="•"/>
        <a:defRPr sz="1350" kern="1200" baseline="0">
          <a:solidFill>
            <a:schemeClr val="tx1"/>
          </a:solidFill>
          <a:latin typeface="Century Gothic" charset="0"/>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knut-jetlund/" TargetMode="External"/><Relationship Id="rId3" Type="http://schemas.openxmlformats.org/officeDocument/2006/relationships/image" Target="../media/image7.png"/><Relationship Id="rId7" Type="http://schemas.openxmlformats.org/officeDocument/2006/relationships/hyperlink" Target="https://twitter.com/jetGe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knut.jetlund@vegvesen.no" TargetMode="External"/><Relationship Id="rId5" Type="http://schemas.openxmlformats.org/officeDocument/2006/relationships/image" Target="../media/image8.jpg"/><Relationship Id="rId10" Type="http://schemas.openxmlformats.org/officeDocument/2006/relationships/image" Target="../media/image10.jpeg"/><Relationship Id="rId4" Type="http://schemas.microsoft.com/office/2007/relationships/hdphoto" Target="../media/hdphoto1.wdp"/><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8.jp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10.jpe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0.jpeg"/><Relationship Id="rId5" Type="http://schemas.openxmlformats.org/officeDocument/2006/relationships/diagramLayout" Target="../diagrams/layout1.xml"/><Relationship Id="rId10" Type="http://schemas.openxmlformats.org/officeDocument/2006/relationships/image" Target="../media/image33.png"/><Relationship Id="rId4" Type="http://schemas.openxmlformats.org/officeDocument/2006/relationships/diagramData" Target="../diagrams/data1.xml"/><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5.emf"/><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21.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10.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1.JP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36.pn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8.emf"/><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8.emf"/><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5.emf"/><Relationship Id="rId5" Type="http://schemas.openxmlformats.org/officeDocument/2006/relationships/image" Target="../media/image14.jpeg"/><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9.jpeg"/><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9.jpeg"/><Relationship Id="rId7" Type="http://schemas.openxmlformats.org/officeDocument/2006/relationships/hyperlink" Target="https://www.linkedin.com/in/knut-jetlund/"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twitter.com/jetGeo" TargetMode="External"/><Relationship Id="rId5" Type="http://schemas.openxmlformats.org/officeDocument/2006/relationships/hyperlink" Target="mailto:knut.jetlund@vegvesen.no" TargetMode="External"/><Relationship Id="rId4" Type="http://schemas.openxmlformats.org/officeDocument/2006/relationships/image" Target="../media/image8.jpg"/><Relationship Id="rId9"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emf"/><Relationship Id="rId5" Type="http://schemas.openxmlformats.org/officeDocument/2006/relationships/image" Target="../media/image8.jp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emf"/><Relationship Id="rId5" Type="http://schemas.openxmlformats.org/officeDocument/2006/relationships/image" Target="../media/image10.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9.emf"/><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4FD3FB18-CF6C-4627-BDFD-0F3EB17CB81F}"/>
              </a:ext>
            </a:extLst>
          </p:cNvPr>
          <p:cNvPicPr>
            <a:picLocks noChangeAspect="1" noChangeArrowheads="1"/>
          </p:cNvPicPr>
          <p:nvPr/>
        </p:nvPicPr>
        <p:blipFill rotWithShape="1">
          <a:blip r:embed="rId3" cstate="hq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bwMode="auto">
          <a:xfrm>
            <a:off x="645601" y="-1"/>
            <a:ext cx="8498399"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481976" y="243586"/>
            <a:ext cx="6491476" cy="1731492"/>
          </a:xfrm>
          <a:solidFill>
            <a:schemeClr val="bg1">
              <a:alpha val="90000"/>
            </a:schemeClr>
          </a:solidFill>
        </p:spPr>
        <p:txBody>
          <a:bodyPr>
            <a:noAutofit/>
          </a:bodyPr>
          <a:lstStyle/>
          <a:p>
            <a:pPr algn="ctr"/>
            <a:r>
              <a:rPr lang="en-US" sz="2800" dirty="0">
                <a:latin typeface="Univers" panose="020B0604020202020204" pitchFamily="34" charset="0"/>
                <a:cs typeface="Aldhabi" panose="020B0604020202020204" pitchFamily="2" charset="-78"/>
              </a:rPr>
              <a:t>Harmonizing and linking conceptual models of geospatial information </a:t>
            </a:r>
            <a:br>
              <a:rPr lang="en-US" sz="2800" dirty="0">
                <a:latin typeface="Univers" panose="020B0604020202020204" pitchFamily="34" charset="0"/>
                <a:cs typeface="Aldhabi" panose="020B0604020202020204" pitchFamily="2" charset="-78"/>
              </a:rPr>
            </a:br>
            <a:r>
              <a:rPr lang="en-US" sz="1400" dirty="0">
                <a:latin typeface="Univers" panose="020B0604020202020204" pitchFamily="34" charset="0"/>
                <a:cs typeface="Aldhabi" panose="020B0604020202020204" pitchFamily="2" charset="-78"/>
              </a:rPr>
              <a:t>Technologies for information modelling in </a:t>
            </a:r>
            <a:br>
              <a:rPr lang="en-US" sz="1400" dirty="0">
                <a:latin typeface="Univers" panose="020B0604020202020204" pitchFamily="34" charset="0"/>
                <a:cs typeface="Aldhabi" panose="020B0604020202020204" pitchFamily="2" charset="-78"/>
              </a:rPr>
            </a:br>
            <a:r>
              <a:rPr lang="en-US" sz="1400" dirty="0">
                <a:latin typeface="Univers" panose="020B0604020202020204" pitchFamily="34" charset="0"/>
                <a:cs typeface="Aldhabi" panose="020B0604020202020204" pitchFamily="2" charset="-78"/>
              </a:rPr>
              <a:t>Geographic Information Systems (GIS), Intelligent Transport Systems (ITS) and Building Information Modelling (BIM) </a:t>
            </a:r>
            <a:endParaRPr lang="en-GB" sz="4000" dirty="0">
              <a:latin typeface="Univers" panose="020B0604020202020204" pitchFamily="34" charset="0"/>
              <a:cs typeface="Aldhabi" panose="020B0604020202020204" pitchFamily="2" charset="-78"/>
            </a:endParaRPr>
          </a:p>
        </p:txBody>
      </p:sp>
      <p:pic>
        <p:nvPicPr>
          <p:cNvPr id="9" name="Bilde 8" descr="stripe_tekst_eng_16_9.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645602" cy="5143500"/>
          </a:xfrm>
          <a:prstGeom prst="rect">
            <a:avLst/>
          </a:prstGeom>
        </p:spPr>
      </p:pic>
      <p:grpSp>
        <p:nvGrpSpPr>
          <p:cNvPr id="13" name="Gruppe 12">
            <a:extLst>
              <a:ext uri="{FF2B5EF4-FFF2-40B4-BE49-F238E27FC236}">
                <a16:creationId xmlns:a16="http://schemas.microsoft.com/office/drawing/2014/main" id="{63DA79BE-D061-4CC3-9427-ED40CB5E7DAB}"/>
              </a:ext>
            </a:extLst>
          </p:cNvPr>
          <p:cNvGrpSpPr/>
          <p:nvPr/>
        </p:nvGrpSpPr>
        <p:grpSpPr>
          <a:xfrm>
            <a:off x="4860303" y="3334730"/>
            <a:ext cx="4074473" cy="1506924"/>
            <a:chOff x="4186845" y="2939368"/>
            <a:chExt cx="4074473" cy="1506924"/>
          </a:xfrm>
        </p:grpSpPr>
        <p:sp>
          <p:nvSpPr>
            <p:cNvPr id="7" name="TekstSylinder 6"/>
            <p:cNvSpPr txBox="1"/>
            <p:nvPr/>
          </p:nvSpPr>
          <p:spPr>
            <a:xfrm>
              <a:off x="4186845" y="2939368"/>
              <a:ext cx="4074473" cy="1506924"/>
            </a:xfrm>
            <a:prstGeom prst="rect">
              <a:avLst/>
            </a:prstGeom>
            <a:solidFill>
              <a:sysClr val="window" lastClr="FFFFFF"/>
            </a:solidFill>
            <a:ln>
              <a:solidFill>
                <a:sysClr val="windowText" lastClr="000000"/>
              </a:solidFill>
            </a:ln>
          </p:spPr>
          <p:txBody>
            <a:bodyPr wrap="square" lIns="108000" tIns="108000" rIns="108000" bIns="108000" rtlCol="0">
              <a:spAutoFit/>
            </a:bodyPr>
            <a:lstStyle/>
            <a:p>
              <a:pPr marL="1079784" marR="0" lvl="0" indent="0" defTabSz="342900" eaLnBrk="1" fontAlgn="auto" latinLnBrk="0" hangingPunct="1">
                <a:lnSpc>
                  <a:spcPct val="100000"/>
                </a:lnSpc>
                <a:spcAft>
                  <a:spcPts val="300"/>
                </a:spcAft>
                <a:buClrTx/>
                <a:buSzTx/>
                <a:buFontTx/>
                <a:buNone/>
                <a:tabLst/>
                <a:defRPr/>
              </a:pPr>
              <a:r>
                <a:rPr kumimoji="0" lang="nb-NO" sz="1400" b="0" i="0" u="none" strike="noStrike" kern="0" cap="none" spc="0" normalizeH="0" baseline="0" noProof="0" dirty="0">
                  <a:ln>
                    <a:noFill/>
                  </a:ln>
                  <a:solidFill>
                    <a:prstClr val="black"/>
                  </a:solidFill>
                  <a:effectLst/>
                  <a:uLnTx/>
                  <a:uFillTx/>
                  <a:latin typeface="Arial Nova" panose="020B0504020202020204" pitchFamily="34" charset="0"/>
                  <a:cs typeface="Calibri" panose="020F0502020204030204" pitchFamily="34" charset="0"/>
                </a:rPr>
                <a:t>Knut Jetlund</a:t>
              </a:r>
            </a:p>
            <a:p>
              <a:pPr marL="1079784" lvl="0" defTabSz="342900">
                <a:spcAft>
                  <a:spcPts val="300"/>
                </a:spcAft>
                <a:defRPr/>
              </a:pPr>
              <a:r>
                <a:rPr lang="nb-NO" sz="1000" dirty="0">
                  <a:latin typeface="Arial Nova" panose="020B0504020202020204" pitchFamily="34" charset="0"/>
                  <a:cs typeface="Calibri" panose="020F0502020204030204" pitchFamily="34" charset="0"/>
                </a:rPr>
                <a:t>Norwegian </a:t>
              </a:r>
              <a:r>
                <a:rPr lang="nb-NO" sz="1000" dirty="0" err="1">
                  <a:latin typeface="Arial Nova" panose="020B0504020202020204" pitchFamily="34" charset="0"/>
                  <a:cs typeface="Calibri" panose="020F0502020204030204" pitchFamily="34" charset="0"/>
                </a:rPr>
                <a:t>University</a:t>
              </a:r>
              <a:r>
                <a:rPr lang="nb-NO" sz="1000" dirty="0">
                  <a:latin typeface="Arial Nova" panose="020B0504020202020204" pitchFamily="34" charset="0"/>
                  <a:cs typeface="Calibri" panose="020F0502020204030204" pitchFamily="34" charset="0"/>
                </a:rPr>
                <a:t> of Science and Technology</a:t>
              </a:r>
              <a:endParaRPr kumimoji="0" lang="nb-NO" sz="1000" b="0" i="0" u="none" strike="noStrike" kern="0" cap="none" spc="0" normalizeH="0" baseline="0" noProof="0" dirty="0">
                <a:ln>
                  <a:noFill/>
                </a:ln>
                <a:solidFill>
                  <a:prstClr val="black"/>
                </a:solidFill>
                <a:effectLst/>
                <a:uLnTx/>
                <a:uFillTx/>
                <a:latin typeface="Arial Nova" panose="020B0504020202020204" pitchFamily="34" charset="0"/>
                <a:cs typeface="Calibri" panose="020F0502020204030204" pitchFamily="34" charset="0"/>
              </a:endParaRPr>
            </a:p>
            <a:p>
              <a:pPr marL="1079784" lvl="0" defTabSz="342900">
                <a:spcAft>
                  <a:spcPts val="300"/>
                </a:spcAft>
                <a:defRPr/>
              </a:pPr>
              <a:r>
                <a:rPr lang="nb-NO" sz="1000" dirty="0">
                  <a:latin typeface="Arial Nova" panose="020B0504020202020204" pitchFamily="34" charset="0"/>
                  <a:cs typeface="Calibri" panose="020F0502020204030204" pitchFamily="34" charset="0"/>
                </a:rPr>
                <a:t>Norwegian Public Roads Administration</a:t>
              </a:r>
            </a:p>
            <a:p>
              <a:pPr marL="1079784" lvl="0" defTabSz="342900">
                <a:spcAft>
                  <a:spcPts val="300"/>
                </a:spcAft>
                <a:defRPr/>
              </a:pPr>
              <a:endParaRPr kumimoji="0" lang="nb-NO" sz="1000" b="0" i="0" u="none" strike="noStrike" kern="0" cap="none" spc="0" normalizeH="0" baseline="0" noProof="0" dirty="0">
                <a:ln>
                  <a:noFill/>
                </a:ln>
                <a:solidFill>
                  <a:prstClr val="black"/>
                </a:solidFill>
                <a:effectLst/>
                <a:uLnTx/>
                <a:uFillTx/>
                <a:latin typeface="Arial Nova" panose="020B0504020202020204" pitchFamily="34" charset="0"/>
                <a:cs typeface="Calibri" panose="020F0502020204030204" pitchFamily="34" charset="0"/>
              </a:endParaRPr>
            </a:p>
            <a:p>
              <a:pPr marL="1079784" marR="0" lvl="0" indent="0" defTabSz="342900" eaLnBrk="1" fontAlgn="auto" latinLnBrk="0" hangingPunct="1">
                <a:lnSpc>
                  <a:spcPct val="100000"/>
                </a:lnSpc>
                <a:spcAft>
                  <a:spcPts val="300"/>
                </a:spcAft>
                <a:buClrTx/>
                <a:buSzTx/>
                <a:buFontTx/>
                <a:buNone/>
                <a:tabLst/>
                <a:defRPr/>
              </a:pPr>
              <a:r>
                <a:rPr kumimoji="0" lang="nb-NO" sz="825" b="0" i="0" u="none" strike="noStrike" kern="0" cap="none" spc="0" normalizeH="0" baseline="0" noProof="0" dirty="0">
                  <a:ln>
                    <a:noFill/>
                  </a:ln>
                  <a:solidFill>
                    <a:prstClr val="black"/>
                  </a:solidFill>
                  <a:effectLst/>
                  <a:uLnTx/>
                  <a:uFillTx/>
                  <a:latin typeface="Arial Nova" panose="020B0504020202020204" pitchFamily="34" charset="0"/>
                  <a:cs typeface="Calibri" panose="020F0502020204030204" pitchFamily="34" charset="0"/>
                  <a:hlinkClick r:id="rId6"/>
                </a:rPr>
                <a:t>knut.jetlund@vegvesen.no</a:t>
              </a:r>
              <a:r>
                <a:rPr kumimoji="0" lang="nb-NO" sz="825" b="0" i="0" u="none" strike="noStrike" kern="0" cap="none" spc="0" normalizeH="0" baseline="0" noProof="0" dirty="0">
                  <a:ln>
                    <a:noFill/>
                  </a:ln>
                  <a:solidFill>
                    <a:prstClr val="black"/>
                  </a:solidFill>
                  <a:effectLst/>
                  <a:uLnTx/>
                  <a:uFillTx/>
                  <a:latin typeface="Arial Nova" panose="020B0504020202020204" pitchFamily="34" charset="0"/>
                  <a:cs typeface="Calibri" panose="020F0502020204030204" pitchFamily="34" charset="0"/>
                </a:rPr>
                <a:t> </a:t>
              </a:r>
            </a:p>
            <a:p>
              <a:pPr marL="1079784" marR="0" lvl="0" indent="0" defTabSz="342900" eaLnBrk="1" fontAlgn="auto" latinLnBrk="0" hangingPunct="1">
                <a:lnSpc>
                  <a:spcPct val="100000"/>
                </a:lnSpc>
                <a:spcAft>
                  <a:spcPts val="300"/>
                </a:spcAft>
                <a:buClrTx/>
                <a:buSzTx/>
                <a:buFontTx/>
                <a:buNone/>
                <a:tabLst/>
                <a:defRPr/>
              </a:pPr>
              <a:r>
                <a:rPr kumimoji="0" lang="nb-NO" sz="825" b="0" i="0" u="none" strike="noStrike" kern="0" cap="none" spc="0" normalizeH="0" baseline="0" noProof="0" dirty="0" err="1">
                  <a:ln>
                    <a:noFill/>
                  </a:ln>
                  <a:solidFill>
                    <a:prstClr val="black"/>
                  </a:solidFill>
                  <a:effectLst/>
                  <a:uLnTx/>
                  <a:uFillTx/>
                  <a:latin typeface="Arial Nova" panose="020B0504020202020204" pitchFamily="34" charset="0"/>
                  <a:cs typeface="Calibri" panose="020F0502020204030204" pitchFamily="34" charset="0"/>
                </a:rPr>
                <a:t>Twitter</a:t>
              </a:r>
              <a:r>
                <a:rPr kumimoji="0" lang="nb-NO" sz="825" b="0" i="0" u="none" strike="noStrike" kern="0" cap="none" spc="0" normalizeH="0" baseline="0" noProof="0" dirty="0">
                  <a:ln>
                    <a:noFill/>
                  </a:ln>
                  <a:solidFill>
                    <a:prstClr val="black"/>
                  </a:solidFill>
                  <a:effectLst/>
                  <a:uLnTx/>
                  <a:uFillTx/>
                  <a:latin typeface="Arial Nova" panose="020B0504020202020204" pitchFamily="34" charset="0"/>
                  <a:cs typeface="Calibri" panose="020F0502020204030204" pitchFamily="34" charset="0"/>
                </a:rPr>
                <a:t>: </a:t>
              </a:r>
              <a:r>
                <a:rPr kumimoji="0" lang="nb-NO" sz="825" b="0" i="0" u="none" strike="noStrike" kern="0" cap="none" spc="0" normalizeH="0" baseline="0" noProof="0" dirty="0">
                  <a:ln>
                    <a:noFill/>
                  </a:ln>
                  <a:solidFill>
                    <a:prstClr val="black"/>
                  </a:solidFill>
                  <a:effectLst/>
                  <a:uLnTx/>
                  <a:uFillTx/>
                  <a:latin typeface="Arial Nova" panose="020B0504020202020204" pitchFamily="34" charset="0"/>
                  <a:cs typeface="Calibri" panose="020F0502020204030204" pitchFamily="34" charset="0"/>
                  <a:hlinkClick r:id="rId7"/>
                </a:rPr>
                <a:t>@</a:t>
              </a:r>
              <a:r>
                <a:rPr kumimoji="0" lang="nb-NO" sz="825" b="0" i="0" u="none" strike="noStrike" kern="0" cap="none" spc="0" normalizeH="0" baseline="0" noProof="0" dirty="0" err="1">
                  <a:ln>
                    <a:noFill/>
                  </a:ln>
                  <a:solidFill>
                    <a:prstClr val="black"/>
                  </a:solidFill>
                  <a:effectLst/>
                  <a:uLnTx/>
                  <a:uFillTx/>
                  <a:latin typeface="Arial Nova" panose="020B0504020202020204" pitchFamily="34" charset="0"/>
                  <a:cs typeface="Calibri" panose="020F0502020204030204" pitchFamily="34" charset="0"/>
                  <a:hlinkClick r:id="rId7"/>
                </a:rPr>
                <a:t>Jetgeo</a:t>
              </a:r>
              <a:endParaRPr kumimoji="0" lang="nb-NO" sz="825" b="0" i="0" u="none" strike="noStrike" kern="0" cap="none" spc="0" normalizeH="0" baseline="0" noProof="0" dirty="0">
                <a:ln>
                  <a:noFill/>
                </a:ln>
                <a:solidFill>
                  <a:prstClr val="black"/>
                </a:solidFill>
                <a:effectLst/>
                <a:uLnTx/>
                <a:uFillTx/>
                <a:latin typeface="Arial Nova" panose="020B0504020202020204" pitchFamily="34" charset="0"/>
                <a:cs typeface="Calibri" panose="020F0502020204030204" pitchFamily="34" charset="0"/>
              </a:endParaRPr>
            </a:p>
            <a:p>
              <a:pPr marL="1079784" lvl="0" defTabSz="342900">
                <a:spcAft>
                  <a:spcPts val="300"/>
                </a:spcAft>
                <a:defRPr/>
              </a:pPr>
              <a:r>
                <a:rPr kumimoji="0" lang="nb-NO" sz="825" b="0" i="0" u="none" strike="noStrike" kern="0" cap="none" spc="0" normalizeH="0" baseline="0" noProof="0" dirty="0">
                  <a:ln>
                    <a:noFill/>
                  </a:ln>
                  <a:solidFill>
                    <a:prstClr val="black"/>
                  </a:solidFill>
                  <a:effectLst/>
                  <a:uLnTx/>
                  <a:uFillTx/>
                  <a:latin typeface="Arial Nova" panose="020B0504020202020204" pitchFamily="34" charset="0"/>
                  <a:cs typeface="Calibri" panose="020F0502020204030204" pitchFamily="34" charset="0"/>
                </a:rPr>
                <a:t>LinkedIn</a:t>
              </a:r>
              <a:r>
                <a:rPr lang="nb-NO" sz="825" kern="0" dirty="0">
                  <a:solidFill>
                    <a:prstClr val="black"/>
                  </a:solidFill>
                  <a:latin typeface="Arial Nova" panose="020B0504020202020204" pitchFamily="34" charset="0"/>
                  <a:cs typeface="Calibri" panose="020F0502020204030204" pitchFamily="34" charset="0"/>
                </a:rPr>
                <a:t>: </a:t>
              </a:r>
              <a:r>
                <a:rPr lang="nb-NO" sz="825" kern="0" dirty="0">
                  <a:solidFill>
                    <a:prstClr val="black"/>
                  </a:solidFill>
                  <a:latin typeface="Arial Nova" panose="020B0504020202020204" pitchFamily="34" charset="0"/>
                  <a:cs typeface="Calibri" panose="020F0502020204030204" pitchFamily="34" charset="0"/>
                  <a:hlinkClick r:id="rId8"/>
                </a:rPr>
                <a:t>https://www.linkedin.com/in/knut-jetlund/</a:t>
              </a:r>
              <a:r>
                <a:rPr lang="nb-NO" sz="825" kern="0" dirty="0">
                  <a:solidFill>
                    <a:prstClr val="black"/>
                  </a:solidFill>
                  <a:latin typeface="Arial Nova" panose="020B0504020202020204" pitchFamily="34" charset="0"/>
                  <a:cs typeface="Calibri" panose="020F0502020204030204" pitchFamily="34" charset="0"/>
                </a:rPr>
                <a:t>  </a:t>
              </a:r>
              <a:endParaRPr kumimoji="0" lang="nb-NO" sz="825" b="0" i="0" u="none" strike="noStrike" kern="0" cap="none" spc="0" normalizeH="0" baseline="0" noProof="0" dirty="0">
                <a:ln>
                  <a:noFill/>
                </a:ln>
                <a:solidFill>
                  <a:prstClr val="black"/>
                </a:solidFill>
                <a:effectLst/>
                <a:uLnTx/>
                <a:uFillTx/>
                <a:latin typeface="Arial Nova" panose="020B0504020202020204" pitchFamily="34" charset="0"/>
                <a:cs typeface="Calibri" panose="020F0502020204030204" pitchFamily="34" charset="0"/>
              </a:endParaRPr>
            </a:p>
          </p:txBody>
        </p:sp>
        <p:pic>
          <p:nvPicPr>
            <p:cNvPr id="12" name="Bilde 11">
              <a:extLst>
                <a:ext uri="{FF2B5EF4-FFF2-40B4-BE49-F238E27FC236}">
                  <a16:creationId xmlns:a16="http://schemas.microsoft.com/office/drawing/2014/main" id="{8B3D6E83-E0F6-45D8-9B38-C8D524F9A83D}"/>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rot="5400000">
              <a:off x="4146929" y="3220722"/>
              <a:ext cx="1326803" cy="995102"/>
            </a:xfrm>
            <a:prstGeom prst="rect">
              <a:avLst/>
            </a:prstGeom>
          </p:spPr>
        </p:pic>
      </p:grpSp>
      <p:sp>
        <p:nvSpPr>
          <p:cNvPr id="14" name="TekstSylinder 13">
            <a:extLst>
              <a:ext uri="{FF2B5EF4-FFF2-40B4-BE49-F238E27FC236}">
                <a16:creationId xmlns:a16="http://schemas.microsoft.com/office/drawing/2014/main" id="{F471584F-1758-4AFA-82C0-1D3F7B049B3F}"/>
              </a:ext>
            </a:extLst>
          </p:cNvPr>
          <p:cNvSpPr txBox="1"/>
          <p:nvPr/>
        </p:nvSpPr>
        <p:spPr>
          <a:xfrm>
            <a:off x="661065" y="4626210"/>
            <a:ext cx="1936749" cy="215444"/>
          </a:xfrm>
          <a:prstGeom prst="rect">
            <a:avLst/>
          </a:prstGeom>
          <a:noFill/>
        </p:spPr>
        <p:txBody>
          <a:bodyPr wrap="none" rtlCol="0">
            <a:spAutoFit/>
          </a:bodyPr>
          <a:lstStyle>
            <a:defPPr>
              <a:defRPr lang="nb-NO"/>
            </a:defPPr>
            <a:lvl1pPr>
              <a:defRPr sz="800">
                <a:solidFill>
                  <a:schemeClr val="bg1"/>
                </a:solidFill>
                <a:latin typeface="Arial Nova" panose="020B0504020202020204" pitchFamily="34" charset="0"/>
              </a:defRPr>
            </a:lvl1pPr>
          </a:lstStyle>
          <a:p>
            <a:r>
              <a:rPr lang="nb-NO" dirty="0"/>
              <a:t>Photo: Knut </a:t>
            </a:r>
            <a:r>
              <a:rPr lang="nb-NO" dirty="0" err="1"/>
              <a:t>Opeide</a:t>
            </a:r>
            <a:r>
              <a:rPr lang="nb-NO" dirty="0"/>
              <a:t>, Statens vegvesen</a:t>
            </a:r>
            <a:endParaRPr lang="en-US" dirty="0"/>
          </a:p>
        </p:txBody>
      </p:sp>
      <p:sp>
        <p:nvSpPr>
          <p:cNvPr id="44" name="Pil: femkant 43">
            <a:extLst>
              <a:ext uri="{FF2B5EF4-FFF2-40B4-BE49-F238E27FC236}">
                <a16:creationId xmlns:a16="http://schemas.microsoft.com/office/drawing/2014/main" id="{3925BEBD-8979-4614-BA0B-7BEEAE12B142}"/>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a:solidFill>
                  <a:schemeClr val="accent3"/>
                </a:solidFill>
              </a:rPr>
              <a:t>1</a:t>
            </a:r>
            <a:endParaRPr lang="en-US" sz="900" dirty="0">
              <a:solidFill>
                <a:schemeClr val="accent3"/>
              </a:solidFill>
            </a:endParaRPr>
          </a:p>
        </p:txBody>
      </p:sp>
      <p:sp>
        <p:nvSpPr>
          <p:cNvPr id="45" name="Pil: femkant 44">
            <a:extLst>
              <a:ext uri="{FF2B5EF4-FFF2-40B4-BE49-F238E27FC236}">
                <a16:creationId xmlns:a16="http://schemas.microsoft.com/office/drawing/2014/main" id="{05E90016-1394-415C-ACB4-541B5B891738}"/>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6" name="Pil: femkant 45">
            <a:extLst>
              <a:ext uri="{FF2B5EF4-FFF2-40B4-BE49-F238E27FC236}">
                <a16:creationId xmlns:a16="http://schemas.microsoft.com/office/drawing/2014/main" id="{77E1F7C7-AAF0-4568-9F97-81F36E0A6CA8}"/>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7" name="Pil: femkant 46">
            <a:extLst>
              <a:ext uri="{FF2B5EF4-FFF2-40B4-BE49-F238E27FC236}">
                <a16:creationId xmlns:a16="http://schemas.microsoft.com/office/drawing/2014/main" id="{A784F020-71C8-4357-A25A-ECAC6802E548}"/>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8" name="Pil: femkant 47">
            <a:extLst>
              <a:ext uri="{FF2B5EF4-FFF2-40B4-BE49-F238E27FC236}">
                <a16:creationId xmlns:a16="http://schemas.microsoft.com/office/drawing/2014/main" id="{DD4ACAE2-9F5B-42FE-B01A-07900AC2395C}"/>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9" name="Pil: femkant 48">
            <a:extLst>
              <a:ext uri="{FF2B5EF4-FFF2-40B4-BE49-F238E27FC236}">
                <a16:creationId xmlns:a16="http://schemas.microsoft.com/office/drawing/2014/main" id="{581EDFB8-D299-4C71-96C8-6CEB03DE35D3}"/>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0" name="Pil: femkant 49">
            <a:extLst>
              <a:ext uri="{FF2B5EF4-FFF2-40B4-BE49-F238E27FC236}">
                <a16:creationId xmlns:a16="http://schemas.microsoft.com/office/drawing/2014/main" id="{4FD41921-5862-4A75-B312-2D7F301986B4}"/>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1" name="Pil: femkant 50">
            <a:extLst>
              <a:ext uri="{FF2B5EF4-FFF2-40B4-BE49-F238E27FC236}">
                <a16:creationId xmlns:a16="http://schemas.microsoft.com/office/drawing/2014/main" id="{B2973C5E-3889-4571-96AE-55717F138130}"/>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2" name="Pil: femkant 51">
            <a:extLst>
              <a:ext uri="{FF2B5EF4-FFF2-40B4-BE49-F238E27FC236}">
                <a16:creationId xmlns:a16="http://schemas.microsoft.com/office/drawing/2014/main" id="{BE0AD077-825D-4C06-8FB8-BDD402DA9EC6}"/>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3" name="Pil: femkant 52">
            <a:extLst>
              <a:ext uri="{FF2B5EF4-FFF2-40B4-BE49-F238E27FC236}">
                <a16:creationId xmlns:a16="http://schemas.microsoft.com/office/drawing/2014/main" id="{FEDA2FBE-2B44-4747-AC20-1674F464B805}"/>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4" name="Pil: femkant 53">
            <a:extLst>
              <a:ext uri="{FF2B5EF4-FFF2-40B4-BE49-F238E27FC236}">
                <a16:creationId xmlns:a16="http://schemas.microsoft.com/office/drawing/2014/main" id="{5ACFA7CE-28AD-47D2-ADE0-A22017A9E8F1}"/>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5" name="Pil: femkant 54">
            <a:extLst>
              <a:ext uri="{FF2B5EF4-FFF2-40B4-BE49-F238E27FC236}">
                <a16:creationId xmlns:a16="http://schemas.microsoft.com/office/drawing/2014/main" id="{0CC9FCE7-53CD-4222-A1AE-F60FC872E895}"/>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6" name="Pil: femkant 55">
            <a:extLst>
              <a:ext uri="{FF2B5EF4-FFF2-40B4-BE49-F238E27FC236}">
                <a16:creationId xmlns:a16="http://schemas.microsoft.com/office/drawing/2014/main" id="{7F8391F7-E950-449E-A11D-C4188AD2C352}"/>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7" name="Pil: femkant 56">
            <a:extLst>
              <a:ext uri="{FF2B5EF4-FFF2-40B4-BE49-F238E27FC236}">
                <a16:creationId xmlns:a16="http://schemas.microsoft.com/office/drawing/2014/main" id="{3B543618-1B30-4028-B574-302337954D6A}"/>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8" name="Pil: femkant 57">
            <a:extLst>
              <a:ext uri="{FF2B5EF4-FFF2-40B4-BE49-F238E27FC236}">
                <a16:creationId xmlns:a16="http://schemas.microsoft.com/office/drawing/2014/main" id="{457009D9-CCB6-4671-AFE2-836688944851}"/>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9" name="Pil: femkant 58">
            <a:extLst>
              <a:ext uri="{FF2B5EF4-FFF2-40B4-BE49-F238E27FC236}">
                <a16:creationId xmlns:a16="http://schemas.microsoft.com/office/drawing/2014/main" id="{560A65F9-4325-40B9-8D41-FE8BFA3DF2FB}"/>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0" name="Pil: femkant 59">
            <a:extLst>
              <a:ext uri="{FF2B5EF4-FFF2-40B4-BE49-F238E27FC236}">
                <a16:creationId xmlns:a16="http://schemas.microsoft.com/office/drawing/2014/main" id="{A254246C-126D-4658-A0F4-DF21680E8AD6}"/>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1" name="Pil: femkant 60">
            <a:extLst>
              <a:ext uri="{FF2B5EF4-FFF2-40B4-BE49-F238E27FC236}">
                <a16:creationId xmlns:a16="http://schemas.microsoft.com/office/drawing/2014/main" id="{F6038E69-C778-4283-984F-6CDF98BB438D}"/>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2" name="Pil: femkant 61">
            <a:extLst>
              <a:ext uri="{FF2B5EF4-FFF2-40B4-BE49-F238E27FC236}">
                <a16:creationId xmlns:a16="http://schemas.microsoft.com/office/drawing/2014/main" id="{282CD7FD-0C44-43F6-BC59-A7090F1A7D12}"/>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3" name="Pil: femkant 62">
            <a:extLst>
              <a:ext uri="{FF2B5EF4-FFF2-40B4-BE49-F238E27FC236}">
                <a16:creationId xmlns:a16="http://schemas.microsoft.com/office/drawing/2014/main" id="{5B996091-76EA-4513-902D-F8BCA0C87F91}"/>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4" name="Pil: femkant 63">
            <a:extLst>
              <a:ext uri="{FF2B5EF4-FFF2-40B4-BE49-F238E27FC236}">
                <a16:creationId xmlns:a16="http://schemas.microsoft.com/office/drawing/2014/main" id="{0F439A63-D432-4AD3-861A-CDBB41B56B5D}"/>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5" name="Pil: femkant 64">
            <a:extLst>
              <a:ext uri="{FF2B5EF4-FFF2-40B4-BE49-F238E27FC236}">
                <a16:creationId xmlns:a16="http://schemas.microsoft.com/office/drawing/2014/main" id="{6DDC0F19-4339-41E8-A7C6-ACE807A1424E}"/>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6" name="Pil: femkant 65">
            <a:extLst>
              <a:ext uri="{FF2B5EF4-FFF2-40B4-BE49-F238E27FC236}">
                <a16:creationId xmlns:a16="http://schemas.microsoft.com/office/drawing/2014/main" id="{22B9F78C-E407-41F1-8EB6-D267C242C60D}"/>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7" name="Pil: femkant 66">
            <a:extLst>
              <a:ext uri="{FF2B5EF4-FFF2-40B4-BE49-F238E27FC236}">
                <a16:creationId xmlns:a16="http://schemas.microsoft.com/office/drawing/2014/main" id="{2195E293-D4AC-4899-BA5F-5F78105A995A}"/>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8" name="Pil: femkant 67">
            <a:extLst>
              <a:ext uri="{FF2B5EF4-FFF2-40B4-BE49-F238E27FC236}">
                <a16:creationId xmlns:a16="http://schemas.microsoft.com/office/drawing/2014/main" id="{A2A544B2-9D0B-4EA6-994A-6C8EEEC4B047}"/>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9" name="Pil: femkant 68">
            <a:extLst>
              <a:ext uri="{FF2B5EF4-FFF2-40B4-BE49-F238E27FC236}">
                <a16:creationId xmlns:a16="http://schemas.microsoft.com/office/drawing/2014/main" id="{3DCEB534-6E60-440E-90A1-F03999D6A79F}"/>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0" name="Rektangel 69">
            <a:extLst>
              <a:ext uri="{FF2B5EF4-FFF2-40B4-BE49-F238E27FC236}">
                <a16:creationId xmlns:a16="http://schemas.microsoft.com/office/drawing/2014/main" id="{EEFD21B8-513C-4A97-8ECA-DF14FB153126}"/>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27</a:t>
            </a:r>
            <a:endParaRPr lang="en-US" sz="900" dirty="0"/>
          </a:p>
        </p:txBody>
      </p:sp>
      <p:pic>
        <p:nvPicPr>
          <p:cNvPr id="72" name="Bilde 71">
            <a:extLst>
              <a:ext uri="{FF2B5EF4-FFF2-40B4-BE49-F238E27FC236}">
                <a16:creationId xmlns:a16="http://schemas.microsoft.com/office/drawing/2014/main" id="{855E4E50-6EAD-4A71-BA4A-DAAD9132237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32137" y="3637341"/>
            <a:ext cx="1266508" cy="952587"/>
          </a:xfrm>
          <a:prstGeom prst="rect">
            <a:avLst/>
          </a:prstGeom>
          <a:effectLst/>
        </p:spPr>
      </p:pic>
    </p:spTree>
    <p:extLst>
      <p:ext uri="{BB962C8B-B14F-4D97-AF65-F5344CB8AC3E}">
        <p14:creationId xmlns:p14="http://schemas.microsoft.com/office/powerpoint/2010/main" val="19956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97CA070A-3196-4685-817C-C0AACDF23CD2}"/>
              </a:ext>
            </a:extLst>
          </p:cNvPr>
          <p:cNvPicPr>
            <a:picLocks noChangeAspect="1" noChangeArrowheads="1"/>
          </p:cNvPicPr>
          <p:nvPr/>
        </p:nvPicPr>
        <p:blipFill>
          <a:blip r:embed="rId3"/>
          <a:srcRect/>
          <a:stretch/>
        </p:blipFill>
        <p:spPr bwMode="auto">
          <a:xfrm>
            <a:off x="-8638" y="0"/>
            <a:ext cx="9152638" cy="5148358"/>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3" name="Tittel 2">
            <a:extLst>
              <a:ext uri="{FF2B5EF4-FFF2-40B4-BE49-F238E27FC236}">
                <a16:creationId xmlns:a16="http://schemas.microsoft.com/office/drawing/2014/main" id="{CD09ECD1-ECB5-477C-9D7A-F3872EA6AA80}"/>
              </a:ext>
            </a:extLst>
          </p:cNvPr>
          <p:cNvSpPr>
            <a:spLocks noGrp="1"/>
          </p:cNvSpPr>
          <p:nvPr>
            <p:ph type="title"/>
          </p:nvPr>
        </p:nvSpPr>
        <p:spPr>
          <a:xfrm>
            <a:off x="2404423" y="623792"/>
            <a:ext cx="4571999" cy="738294"/>
          </a:xfrm>
          <a:solidFill>
            <a:schemeClr val="bg1">
              <a:alpha val="75000"/>
            </a:schemeClr>
          </a:solidFill>
        </p:spPr>
        <p:txBody>
          <a:bodyPr vert="horz" lIns="91440" tIns="45720" rIns="91440" bIns="45720" rtlCol="0" anchor="t" anchorCtr="0">
            <a:noAutofit/>
          </a:bodyPr>
          <a:lstStyle/>
          <a:p>
            <a:pPr algn="ctr"/>
            <a:r>
              <a:rPr lang="nb-NO" sz="4000" b="0" dirty="0" err="1">
                <a:latin typeface="Arial Nova" panose="020B0504020202020204" pitchFamily="34" charset="0"/>
                <a:cs typeface="Aldhabi" panose="020B0604020202020204" pitchFamily="2" charset="-78"/>
              </a:rPr>
              <a:t>Results</a:t>
            </a:r>
            <a:endParaRPr lang="en-US" sz="4000" b="0" dirty="0">
              <a:latin typeface="Arial Nova" panose="020B0504020202020204" pitchFamily="34" charset="0"/>
              <a:cs typeface="Aldhabi" panose="020B0604020202020204" pitchFamily="2" charset="-78"/>
            </a:endParaRPr>
          </a:p>
        </p:txBody>
      </p:sp>
      <p:pic>
        <p:nvPicPr>
          <p:cNvPr id="14" name="Bilde 13">
            <a:extLst>
              <a:ext uri="{FF2B5EF4-FFF2-40B4-BE49-F238E27FC236}">
                <a16:creationId xmlns:a16="http://schemas.microsoft.com/office/drawing/2014/main" id="{0284D137-A7A4-46B5-922D-C4831947F3A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15" name="TekstSylinder 14">
            <a:extLst>
              <a:ext uri="{FF2B5EF4-FFF2-40B4-BE49-F238E27FC236}">
                <a16:creationId xmlns:a16="http://schemas.microsoft.com/office/drawing/2014/main" id="{65FB753C-5DFE-43AF-863D-E6DC738C55A3}"/>
              </a:ext>
            </a:extLst>
          </p:cNvPr>
          <p:cNvSpPr txBox="1"/>
          <p:nvPr/>
        </p:nvSpPr>
        <p:spPr>
          <a:xfrm>
            <a:off x="700399" y="147499"/>
            <a:ext cx="2074607" cy="215444"/>
          </a:xfrm>
          <a:prstGeom prst="rect">
            <a:avLst/>
          </a:prstGeom>
          <a:noFill/>
        </p:spPr>
        <p:txBody>
          <a:bodyPr wrap="none" rtlCol="0">
            <a:spAutoFit/>
          </a:bodyPr>
          <a:lstStyle/>
          <a:p>
            <a:r>
              <a:rPr lang="nb-NO" sz="800" dirty="0">
                <a:latin typeface="Arial Nova" panose="020B0504020202020204" pitchFamily="34" charset="0"/>
              </a:rPr>
              <a:t>Photo: Torbjørn Braset, Statens vegvesen</a:t>
            </a:r>
            <a:endParaRPr lang="en-US" sz="800" dirty="0">
              <a:latin typeface="Arial Nova" panose="020B0504020202020204" pitchFamily="34" charset="0"/>
            </a:endParaRPr>
          </a:p>
        </p:txBody>
      </p:sp>
      <p:sp>
        <p:nvSpPr>
          <p:cNvPr id="67" name="Pil: femkant 66">
            <a:extLst>
              <a:ext uri="{FF2B5EF4-FFF2-40B4-BE49-F238E27FC236}">
                <a16:creationId xmlns:a16="http://schemas.microsoft.com/office/drawing/2014/main" id="{31D8773E-3093-4BB9-8ED1-69778B78C75A}"/>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68" name="Pil: femkant 67">
            <a:extLst>
              <a:ext uri="{FF2B5EF4-FFF2-40B4-BE49-F238E27FC236}">
                <a16:creationId xmlns:a16="http://schemas.microsoft.com/office/drawing/2014/main" id="{98794B45-EC99-4896-A65D-4922C81813AC}"/>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69" name="Pil: femkant 68">
            <a:extLst>
              <a:ext uri="{FF2B5EF4-FFF2-40B4-BE49-F238E27FC236}">
                <a16:creationId xmlns:a16="http://schemas.microsoft.com/office/drawing/2014/main" id="{74B09E30-EDD4-44B4-AC8D-184E883C8198}"/>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70" name="Pil: femkant 69">
            <a:extLst>
              <a:ext uri="{FF2B5EF4-FFF2-40B4-BE49-F238E27FC236}">
                <a16:creationId xmlns:a16="http://schemas.microsoft.com/office/drawing/2014/main" id="{D41C56B7-2B07-40FE-AB4A-2B9AB4B9385B}"/>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71" name="Pil: femkant 70">
            <a:extLst>
              <a:ext uri="{FF2B5EF4-FFF2-40B4-BE49-F238E27FC236}">
                <a16:creationId xmlns:a16="http://schemas.microsoft.com/office/drawing/2014/main" id="{E9C5ECE6-EC7E-4B5B-8518-5574742FFB9F}"/>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72" name="Pil: femkant 71">
            <a:extLst>
              <a:ext uri="{FF2B5EF4-FFF2-40B4-BE49-F238E27FC236}">
                <a16:creationId xmlns:a16="http://schemas.microsoft.com/office/drawing/2014/main" id="{D2117137-ED82-42B9-9CE8-3B79224852E4}"/>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73" name="Pil: femkant 72">
            <a:extLst>
              <a:ext uri="{FF2B5EF4-FFF2-40B4-BE49-F238E27FC236}">
                <a16:creationId xmlns:a16="http://schemas.microsoft.com/office/drawing/2014/main" id="{1B82C896-3C6C-41D3-9354-58601F8C0221}"/>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74" name="Pil: femkant 73">
            <a:extLst>
              <a:ext uri="{FF2B5EF4-FFF2-40B4-BE49-F238E27FC236}">
                <a16:creationId xmlns:a16="http://schemas.microsoft.com/office/drawing/2014/main" id="{D548C5DD-DDAC-4489-AA14-CF26ABF98E6C}"/>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75" name="Pil: femkant 74">
            <a:extLst>
              <a:ext uri="{FF2B5EF4-FFF2-40B4-BE49-F238E27FC236}">
                <a16:creationId xmlns:a16="http://schemas.microsoft.com/office/drawing/2014/main" id="{8E4FEEAF-A4D4-4500-A9C1-70E1141AB068}"/>
              </a:ext>
            </a:extLst>
          </p:cNvPr>
          <p:cNvSpPr/>
          <p:nvPr/>
        </p:nvSpPr>
        <p:spPr>
          <a:xfrm>
            <a:off x="3120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9</a:t>
            </a:r>
            <a:endParaRPr lang="en-US" sz="900" dirty="0"/>
          </a:p>
        </p:txBody>
      </p:sp>
      <p:sp>
        <p:nvSpPr>
          <p:cNvPr id="76" name="Pil: femkant 75">
            <a:extLst>
              <a:ext uri="{FF2B5EF4-FFF2-40B4-BE49-F238E27FC236}">
                <a16:creationId xmlns:a16="http://schemas.microsoft.com/office/drawing/2014/main" id="{2650916C-046B-4A8A-B2A4-BC8F8389929C}"/>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7" name="Pil: femkant 76">
            <a:extLst>
              <a:ext uri="{FF2B5EF4-FFF2-40B4-BE49-F238E27FC236}">
                <a16:creationId xmlns:a16="http://schemas.microsoft.com/office/drawing/2014/main" id="{9D98BDF6-DCC2-4DD6-AEF8-1F15896B45EA}"/>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8" name="Pil: femkant 77">
            <a:extLst>
              <a:ext uri="{FF2B5EF4-FFF2-40B4-BE49-F238E27FC236}">
                <a16:creationId xmlns:a16="http://schemas.microsoft.com/office/drawing/2014/main" id="{C15D6450-DB96-4D73-ACB4-B4ED090A3A55}"/>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9" name="Pil: femkant 78">
            <a:extLst>
              <a:ext uri="{FF2B5EF4-FFF2-40B4-BE49-F238E27FC236}">
                <a16:creationId xmlns:a16="http://schemas.microsoft.com/office/drawing/2014/main" id="{5C8101BD-9B80-4544-946D-485DBF837619}"/>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0" name="Pil: femkant 79">
            <a:extLst>
              <a:ext uri="{FF2B5EF4-FFF2-40B4-BE49-F238E27FC236}">
                <a16:creationId xmlns:a16="http://schemas.microsoft.com/office/drawing/2014/main" id="{49C69129-888F-477B-BF04-926DC0384F68}"/>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1" name="Pil: femkant 80">
            <a:extLst>
              <a:ext uri="{FF2B5EF4-FFF2-40B4-BE49-F238E27FC236}">
                <a16:creationId xmlns:a16="http://schemas.microsoft.com/office/drawing/2014/main" id="{CDC73C22-4BC5-410B-99DF-CB6A19573DE4}"/>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2" name="Pil: femkant 81">
            <a:extLst>
              <a:ext uri="{FF2B5EF4-FFF2-40B4-BE49-F238E27FC236}">
                <a16:creationId xmlns:a16="http://schemas.microsoft.com/office/drawing/2014/main" id="{33BAC6AF-005F-42BD-BB83-843258F29F73}"/>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3" name="Pil: femkant 82">
            <a:extLst>
              <a:ext uri="{FF2B5EF4-FFF2-40B4-BE49-F238E27FC236}">
                <a16:creationId xmlns:a16="http://schemas.microsoft.com/office/drawing/2014/main" id="{38C316DC-ABED-4B31-A581-77CB6A6B22E0}"/>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4" name="Pil: femkant 83">
            <a:extLst>
              <a:ext uri="{FF2B5EF4-FFF2-40B4-BE49-F238E27FC236}">
                <a16:creationId xmlns:a16="http://schemas.microsoft.com/office/drawing/2014/main" id="{4B6323DE-7112-4965-BC07-1CFBD70F0D59}"/>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5" name="Pil: femkant 84">
            <a:extLst>
              <a:ext uri="{FF2B5EF4-FFF2-40B4-BE49-F238E27FC236}">
                <a16:creationId xmlns:a16="http://schemas.microsoft.com/office/drawing/2014/main" id="{41F6F772-70D6-46E7-B536-DC2718AF0B54}"/>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6" name="Pil: femkant 85">
            <a:extLst>
              <a:ext uri="{FF2B5EF4-FFF2-40B4-BE49-F238E27FC236}">
                <a16:creationId xmlns:a16="http://schemas.microsoft.com/office/drawing/2014/main" id="{877F9370-5156-41E1-AF16-45E8880505ED}"/>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7" name="Pil: femkant 86">
            <a:extLst>
              <a:ext uri="{FF2B5EF4-FFF2-40B4-BE49-F238E27FC236}">
                <a16:creationId xmlns:a16="http://schemas.microsoft.com/office/drawing/2014/main" id="{82D10F48-83D8-4B26-BD6B-E592CF21FB9C}"/>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8" name="Pil: femkant 87">
            <a:extLst>
              <a:ext uri="{FF2B5EF4-FFF2-40B4-BE49-F238E27FC236}">
                <a16:creationId xmlns:a16="http://schemas.microsoft.com/office/drawing/2014/main" id="{195AFB58-CADC-4B98-92F2-62A61A7015EC}"/>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9" name="Pil: femkant 88">
            <a:extLst>
              <a:ext uri="{FF2B5EF4-FFF2-40B4-BE49-F238E27FC236}">
                <a16:creationId xmlns:a16="http://schemas.microsoft.com/office/drawing/2014/main" id="{CD55B046-350D-464C-AB75-460694A65FD9}"/>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90" name="Pil: femkant 89">
            <a:extLst>
              <a:ext uri="{FF2B5EF4-FFF2-40B4-BE49-F238E27FC236}">
                <a16:creationId xmlns:a16="http://schemas.microsoft.com/office/drawing/2014/main" id="{23EFDB7B-5C5C-43AF-A461-8FA1F591934A}"/>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91" name="Pil: femkant 90">
            <a:extLst>
              <a:ext uri="{FF2B5EF4-FFF2-40B4-BE49-F238E27FC236}">
                <a16:creationId xmlns:a16="http://schemas.microsoft.com/office/drawing/2014/main" id="{77980315-ECB3-4051-8F6E-9756B9A519C4}"/>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92" name="Pil: femkant 91">
            <a:extLst>
              <a:ext uri="{FF2B5EF4-FFF2-40B4-BE49-F238E27FC236}">
                <a16:creationId xmlns:a16="http://schemas.microsoft.com/office/drawing/2014/main" id="{8DD26AC3-1B56-4244-A944-3F56BE796891}"/>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93" name="Rektangel 92">
            <a:extLst>
              <a:ext uri="{FF2B5EF4-FFF2-40B4-BE49-F238E27FC236}">
                <a16:creationId xmlns:a16="http://schemas.microsoft.com/office/drawing/2014/main" id="{211BD20D-AB74-482A-B81A-B8DBC7630D80}"/>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27</a:t>
            </a:r>
            <a:endParaRPr lang="en-US" sz="900" dirty="0"/>
          </a:p>
        </p:txBody>
      </p:sp>
    </p:spTree>
    <p:extLst>
      <p:ext uri="{BB962C8B-B14F-4D97-AF65-F5344CB8AC3E}">
        <p14:creationId xmlns:p14="http://schemas.microsoft.com/office/powerpoint/2010/main" val="556794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944108" y="242836"/>
            <a:ext cx="6290335" cy="857250"/>
          </a:xfrm>
        </p:spPr>
        <p:txBody>
          <a:bodyPr>
            <a:normAutofit/>
          </a:bodyPr>
          <a:lstStyle/>
          <a:p>
            <a:r>
              <a:rPr lang="nb-NO" sz="2800" b="0" dirty="0">
                <a:latin typeface="Arial Nova" panose="020B0504020202020204" pitchFamily="34" charset="0"/>
              </a:rPr>
              <a:t>SRQ1: State of </a:t>
            </a:r>
            <a:r>
              <a:rPr lang="nb-NO" sz="2800" b="0" dirty="0" err="1">
                <a:latin typeface="Arial Nova" panose="020B0504020202020204" pitchFamily="34" charset="0"/>
              </a:rPr>
              <a:t>the</a:t>
            </a:r>
            <a:r>
              <a:rPr lang="nb-NO" sz="2800" b="0" dirty="0">
                <a:latin typeface="Arial Nova" panose="020B0504020202020204" pitchFamily="34" charset="0"/>
              </a:rPr>
              <a:t> art</a:t>
            </a:r>
            <a:endParaRPr lang="en-US" sz="2400" b="0" dirty="0">
              <a:latin typeface="Arial Nova" panose="020B0504020202020204" pitchFamily="34" charset="0"/>
            </a:endParaRPr>
          </a:p>
        </p:txBody>
      </p:sp>
      <p:pic>
        <p:nvPicPr>
          <p:cNvPr id="8" name="Bilde 7">
            <a:extLst>
              <a:ext uri="{FF2B5EF4-FFF2-40B4-BE49-F238E27FC236}">
                <a16:creationId xmlns:a16="http://schemas.microsoft.com/office/drawing/2014/main" id="{78B05F16-243C-4BE4-9E13-C0D4B502DF6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9" name="Rektangel 8">
            <a:extLst>
              <a:ext uri="{FF2B5EF4-FFF2-40B4-BE49-F238E27FC236}">
                <a16:creationId xmlns:a16="http://schemas.microsoft.com/office/drawing/2014/main" id="{D08F8209-84CB-4674-9A01-C52CD9536A8F}"/>
              </a:ext>
            </a:extLst>
          </p:cNvPr>
          <p:cNvSpPr/>
          <p:nvPr/>
        </p:nvSpPr>
        <p:spPr>
          <a:xfrm>
            <a:off x="4692580" y="303694"/>
            <a:ext cx="3086800" cy="1077218"/>
          </a:xfrm>
          <a:prstGeom prst="rect">
            <a:avLst/>
          </a:prstGeom>
        </p:spPr>
        <p:txBody>
          <a:bodyPr wrap="square">
            <a:spAutoFit/>
          </a:bodyPr>
          <a:lstStyle/>
          <a:p>
            <a:pPr algn="ctr"/>
            <a:r>
              <a:rPr lang="en-US" sz="1600" i="1" dirty="0"/>
              <a:t>“What approaches and technologies have been used for modelling geospatial information in GIS, ITS and BIM?”</a:t>
            </a:r>
          </a:p>
        </p:txBody>
      </p:sp>
      <p:pic>
        <p:nvPicPr>
          <p:cNvPr id="4" name="Bilde 3">
            <a:extLst>
              <a:ext uri="{FF2B5EF4-FFF2-40B4-BE49-F238E27FC236}">
                <a16:creationId xmlns:a16="http://schemas.microsoft.com/office/drawing/2014/main" id="{950CBF4F-B5F4-4785-B649-FB46AE805948}"/>
              </a:ext>
            </a:extLst>
          </p:cNvPr>
          <p:cNvPicPr>
            <a:picLocks noChangeAspect="1"/>
          </p:cNvPicPr>
          <p:nvPr/>
        </p:nvPicPr>
        <p:blipFill>
          <a:blip r:embed="rId5"/>
          <a:stretch>
            <a:fillRect/>
          </a:stretch>
        </p:blipFill>
        <p:spPr>
          <a:xfrm>
            <a:off x="5378303" y="1494172"/>
            <a:ext cx="3391194" cy="3101609"/>
          </a:xfrm>
          <a:prstGeom prst="rect">
            <a:avLst/>
          </a:prstGeom>
        </p:spPr>
      </p:pic>
      <p:sp>
        <p:nvSpPr>
          <p:cNvPr id="38" name="Pil: femkant 37">
            <a:extLst>
              <a:ext uri="{FF2B5EF4-FFF2-40B4-BE49-F238E27FC236}">
                <a16:creationId xmlns:a16="http://schemas.microsoft.com/office/drawing/2014/main" id="{AB1EC14A-6E03-4299-BE4F-58EA477CCC35}"/>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39" name="Pil: femkant 38">
            <a:extLst>
              <a:ext uri="{FF2B5EF4-FFF2-40B4-BE49-F238E27FC236}">
                <a16:creationId xmlns:a16="http://schemas.microsoft.com/office/drawing/2014/main" id="{0897DF12-DC61-4E3C-9F20-30A13F70499F}"/>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40" name="Pil: femkant 39">
            <a:extLst>
              <a:ext uri="{FF2B5EF4-FFF2-40B4-BE49-F238E27FC236}">
                <a16:creationId xmlns:a16="http://schemas.microsoft.com/office/drawing/2014/main" id="{A5C986E4-16E7-474A-95A4-CE89E9650F6B}"/>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41" name="Pil: femkant 40">
            <a:extLst>
              <a:ext uri="{FF2B5EF4-FFF2-40B4-BE49-F238E27FC236}">
                <a16:creationId xmlns:a16="http://schemas.microsoft.com/office/drawing/2014/main" id="{9F56AECF-02B2-4061-A7C3-EAC28C6F8183}"/>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42" name="Pil: femkant 41">
            <a:extLst>
              <a:ext uri="{FF2B5EF4-FFF2-40B4-BE49-F238E27FC236}">
                <a16:creationId xmlns:a16="http://schemas.microsoft.com/office/drawing/2014/main" id="{E9978D5C-962D-43EE-BF49-817EE67AA862}"/>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43" name="Pil: femkant 42">
            <a:extLst>
              <a:ext uri="{FF2B5EF4-FFF2-40B4-BE49-F238E27FC236}">
                <a16:creationId xmlns:a16="http://schemas.microsoft.com/office/drawing/2014/main" id="{4209753D-0FCE-4979-B501-05C4763E9EDA}"/>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44" name="Pil: femkant 43">
            <a:extLst>
              <a:ext uri="{FF2B5EF4-FFF2-40B4-BE49-F238E27FC236}">
                <a16:creationId xmlns:a16="http://schemas.microsoft.com/office/drawing/2014/main" id="{F00EB02E-72F0-4F0B-9BDB-EC769B014C39}"/>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45" name="Pil: femkant 44">
            <a:extLst>
              <a:ext uri="{FF2B5EF4-FFF2-40B4-BE49-F238E27FC236}">
                <a16:creationId xmlns:a16="http://schemas.microsoft.com/office/drawing/2014/main" id="{CC4EDF71-2858-4F69-B9C5-38AA4059C604}"/>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46" name="Pil: femkant 45">
            <a:extLst>
              <a:ext uri="{FF2B5EF4-FFF2-40B4-BE49-F238E27FC236}">
                <a16:creationId xmlns:a16="http://schemas.microsoft.com/office/drawing/2014/main" id="{7702E29E-CBC8-4094-A7E6-35A579658968}"/>
              </a:ext>
            </a:extLst>
          </p:cNvPr>
          <p:cNvSpPr/>
          <p:nvPr/>
        </p:nvSpPr>
        <p:spPr>
          <a:xfrm>
            <a:off x="3413189"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10</a:t>
            </a:r>
            <a:endParaRPr lang="en-US" sz="900" dirty="0"/>
          </a:p>
        </p:txBody>
      </p:sp>
      <p:sp>
        <p:nvSpPr>
          <p:cNvPr id="47" name="Pil: femkant 46">
            <a:extLst>
              <a:ext uri="{FF2B5EF4-FFF2-40B4-BE49-F238E27FC236}">
                <a16:creationId xmlns:a16="http://schemas.microsoft.com/office/drawing/2014/main" id="{2FB9B463-1100-4230-920A-C2EA83CF74FA}"/>
              </a:ext>
            </a:extLst>
          </p:cNvPr>
          <p:cNvSpPr/>
          <p:nvPr/>
        </p:nvSpPr>
        <p:spPr>
          <a:xfrm>
            <a:off x="3107189"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8" name="Pil: femkant 47">
            <a:extLst>
              <a:ext uri="{FF2B5EF4-FFF2-40B4-BE49-F238E27FC236}">
                <a16:creationId xmlns:a16="http://schemas.microsoft.com/office/drawing/2014/main" id="{D3B4AA26-19B8-4B85-89BE-2591389C713D}"/>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9" name="Pil: femkant 48">
            <a:extLst>
              <a:ext uri="{FF2B5EF4-FFF2-40B4-BE49-F238E27FC236}">
                <a16:creationId xmlns:a16="http://schemas.microsoft.com/office/drawing/2014/main" id="{AD130EF1-1F42-475C-91A7-EBDF3EAED19A}"/>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0" name="Pil: femkant 49">
            <a:extLst>
              <a:ext uri="{FF2B5EF4-FFF2-40B4-BE49-F238E27FC236}">
                <a16:creationId xmlns:a16="http://schemas.microsoft.com/office/drawing/2014/main" id="{562854B3-1024-4E37-B326-DB3EC3D48EF3}"/>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1" name="Pil: femkant 50">
            <a:extLst>
              <a:ext uri="{FF2B5EF4-FFF2-40B4-BE49-F238E27FC236}">
                <a16:creationId xmlns:a16="http://schemas.microsoft.com/office/drawing/2014/main" id="{2E7BDBC0-2B7B-42AE-95DF-67828FDBC8A1}"/>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2" name="Pil: femkant 51">
            <a:extLst>
              <a:ext uri="{FF2B5EF4-FFF2-40B4-BE49-F238E27FC236}">
                <a16:creationId xmlns:a16="http://schemas.microsoft.com/office/drawing/2014/main" id="{FCAE52ED-10FB-4B59-A49C-BF51EC0134A1}"/>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3" name="Pil: femkant 52">
            <a:extLst>
              <a:ext uri="{FF2B5EF4-FFF2-40B4-BE49-F238E27FC236}">
                <a16:creationId xmlns:a16="http://schemas.microsoft.com/office/drawing/2014/main" id="{BB9AC9B7-B388-4181-829A-FC87C609E2CC}"/>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4" name="Pil: femkant 53">
            <a:extLst>
              <a:ext uri="{FF2B5EF4-FFF2-40B4-BE49-F238E27FC236}">
                <a16:creationId xmlns:a16="http://schemas.microsoft.com/office/drawing/2014/main" id="{BC45E905-4716-4FAB-874B-67B7DBBBDF5D}"/>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5" name="Pil: femkant 54">
            <a:extLst>
              <a:ext uri="{FF2B5EF4-FFF2-40B4-BE49-F238E27FC236}">
                <a16:creationId xmlns:a16="http://schemas.microsoft.com/office/drawing/2014/main" id="{D5654DF3-4900-446C-ABAD-22383539B607}"/>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6" name="Pil: femkant 55">
            <a:extLst>
              <a:ext uri="{FF2B5EF4-FFF2-40B4-BE49-F238E27FC236}">
                <a16:creationId xmlns:a16="http://schemas.microsoft.com/office/drawing/2014/main" id="{785C5B6D-69D4-40B8-A114-0E8DA005F414}"/>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7" name="Pil: femkant 56">
            <a:extLst>
              <a:ext uri="{FF2B5EF4-FFF2-40B4-BE49-F238E27FC236}">
                <a16:creationId xmlns:a16="http://schemas.microsoft.com/office/drawing/2014/main" id="{E2FF862A-1C5D-4CC9-B449-E1F542C6ED03}"/>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8" name="Pil: femkant 57">
            <a:extLst>
              <a:ext uri="{FF2B5EF4-FFF2-40B4-BE49-F238E27FC236}">
                <a16:creationId xmlns:a16="http://schemas.microsoft.com/office/drawing/2014/main" id="{518A4BAB-D2AA-42CE-AD3B-270CBA91EEC6}"/>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9" name="Pil: femkant 58">
            <a:extLst>
              <a:ext uri="{FF2B5EF4-FFF2-40B4-BE49-F238E27FC236}">
                <a16:creationId xmlns:a16="http://schemas.microsoft.com/office/drawing/2014/main" id="{78A79817-D57C-41EE-8D63-7AB1D1A5D612}"/>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0" name="Pil: femkant 59">
            <a:extLst>
              <a:ext uri="{FF2B5EF4-FFF2-40B4-BE49-F238E27FC236}">
                <a16:creationId xmlns:a16="http://schemas.microsoft.com/office/drawing/2014/main" id="{F4668A58-555E-4196-98E8-DFFABC2D873C}"/>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1" name="Pil: femkant 60">
            <a:extLst>
              <a:ext uri="{FF2B5EF4-FFF2-40B4-BE49-F238E27FC236}">
                <a16:creationId xmlns:a16="http://schemas.microsoft.com/office/drawing/2014/main" id="{608F6412-2910-4386-82DE-21AC98ED4103}"/>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2" name="Pil: femkant 61">
            <a:extLst>
              <a:ext uri="{FF2B5EF4-FFF2-40B4-BE49-F238E27FC236}">
                <a16:creationId xmlns:a16="http://schemas.microsoft.com/office/drawing/2014/main" id="{202F261C-4946-40F2-A844-B620BE66B66A}"/>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3" name="Pil: femkant 62">
            <a:extLst>
              <a:ext uri="{FF2B5EF4-FFF2-40B4-BE49-F238E27FC236}">
                <a16:creationId xmlns:a16="http://schemas.microsoft.com/office/drawing/2014/main" id="{5658CD89-2A9B-404D-9F21-E0A45B7A2575}"/>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4" name="Rektangel 63">
            <a:extLst>
              <a:ext uri="{FF2B5EF4-FFF2-40B4-BE49-F238E27FC236}">
                <a16:creationId xmlns:a16="http://schemas.microsoft.com/office/drawing/2014/main" id="{87CB6C30-2685-4246-B798-552B51E01006}"/>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27</a:t>
            </a:r>
            <a:endParaRPr lang="en-US" sz="900" dirty="0"/>
          </a:p>
        </p:txBody>
      </p:sp>
      <p:grpSp>
        <p:nvGrpSpPr>
          <p:cNvPr id="2" name="Gruppe 1">
            <a:extLst>
              <a:ext uri="{FF2B5EF4-FFF2-40B4-BE49-F238E27FC236}">
                <a16:creationId xmlns:a16="http://schemas.microsoft.com/office/drawing/2014/main" id="{0575EC74-D0E9-4C48-8E69-FBC7E399E322}"/>
              </a:ext>
            </a:extLst>
          </p:cNvPr>
          <p:cNvGrpSpPr/>
          <p:nvPr/>
        </p:nvGrpSpPr>
        <p:grpSpPr>
          <a:xfrm>
            <a:off x="1294151" y="3885623"/>
            <a:ext cx="3286998" cy="440847"/>
            <a:chOff x="1294151" y="3885623"/>
            <a:chExt cx="3286998" cy="440847"/>
          </a:xfrm>
        </p:grpSpPr>
        <p:pic>
          <p:nvPicPr>
            <p:cNvPr id="35" name="Bilde 34">
              <a:extLst>
                <a:ext uri="{FF2B5EF4-FFF2-40B4-BE49-F238E27FC236}">
                  <a16:creationId xmlns:a16="http://schemas.microsoft.com/office/drawing/2014/main" id="{0AF59F8E-E804-4CF2-A9D3-DD7AA7CAB886}"/>
                </a:ext>
              </a:extLst>
            </p:cNvPr>
            <p:cNvPicPr>
              <a:picLocks noChangeAspect="1"/>
            </p:cNvPicPr>
            <p:nvPr/>
          </p:nvPicPr>
          <p:blipFill rotWithShape="1">
            <a:blip r:embed="rId6"/>
            <a:srcRect t="8712"/>
            <a:stretch/>
          </p:blipFill>
          <p:spPr>
            <a:xfrm>
              <a:off x="2423282" y="3930678"/>
              <a:ext cx="2157867" cy="395792"/>
            </a:xfrm>
            <a:prstGeom prst="rect">
              <a:avLst/>
            </a:prstGeom>
          </p:spPr>
        </p:pic>
        <p:pic>
          <p:nvPicPr>
            <p:cNvPr id="36" name="Picture 4">
              <a:extLst>
                <a:ext uri="{FF2B5EF4-FFF2-40B4-BE49-F238E27FC236}">
                  <a16:creationId xmlns:a16="http://schemas.microsoft.com/office/drawing/2014/main" id="{EB2FDD49-E729-4DFF-86A7-E4E0D58545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4151" y="3885623"/>
              <a:ext cx="1060013" cy="440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e 6">
            <a:extLst>
              <a:ext uri="{FF2B5EF4-FFF2-40B4-BE49-F238E27FC236}">
                <a16:creationId xmlns:a16="http://schemas.microsoft.com/office/drawing/2014/main" id="{39047E3A-5F67-40C5-9BC7-E99407B8449F}"/>
              </a:ext>
            </a:extLst>
          </p:cNvPr>
          <p:cNvGrpSpPr/>
          <p:nvPr/>
        </p:nvGrpSpPr>
        <p:grpSpPr>
          <a:xfrm>
            <a:off x="1298093" y="1300813"/>
            <a:ext cx="2674122" cy="917551"/>
            <a:chOff x="1298093" y="1300813"/>
            <a:chExt cx="2674122" cy="917551"/>
          </a:xfrm>
        </p:grpSpPr>
        <p:pic>
          <p:nvPicPr>
            <p:cNvPr id="37" name="Bilde 36">
              <a:extLst>
                <a:ext uri="{FF2B5EF4-FFF2-40B4-BE49-F238E27FC236}">
                  <a16:creationId xmlns:a16="http://schemas.microsoft.com/office/drawing/2014/main" id="{FF46F01B-82F8-46DB-82E2-908B8B9F7634}"/>
                </a:ext>
              </a:extLst>
            </p:cNvPr>
            <p:cNvPicPr>
              <a:picLocks noChangeAspect="1"/>
            </p:cNvPicPr>
            <p:nvPr/>
          </p:nvPicPr>
          <p:blipFill>
            <a:blip r:embed="rId8"/>
            <a:stretch>
              <a:fillRect/>
            </a:stretch>
          </p:blipFill>
          <p:spPr>
            <a:xfrm>
              <a:off x="1298093" y="1300813"/>
              <a:ext cx="1809096" cy="453534"/>
            </a:xfrm>
            <a:prstGeom prst="rect">
              <a:avLst/>
            </a:prstGeom>
          </p:spPr>
        </p:pic>
        <p:pic>
          <p:nvPicPr>
            <p:cNvPr id="65" name="Bilde 64">
              <a:extLst>
                <a:ext uri="{FF2B5EF4-FFF2-40B4-BE49-F238E27FC236}">
                  <a16:creationId xmlns:a16="http://schemas.microsoft.com/office/drawing/2014/main" id="{8BF2A5C6-343F-46FC-9CB2-1E475D706CFB}"/>
                </a:ext>
              </a:extLst>
            </p:cNvPr>
            <p:cNvPicPr>
              <a:picLocks noChangeAspect="1"/>
            </p:cNvPicPr>
            <p:nvPr/>
          </p:nvPicPr>
          <p:blipFill>
            <a:blip r:embed="rId9"/>
            <a:stretch>
              <a:fillRect/>
            </a:stretch>
          </p:blipFill>
          <p:spPr>
            <a:xfrm>
              <a:off x="1324162" y="1764830"/>
              <a:ext cx="2648053" cy="453534"/>
            </a:xfrm>
            <a:prstGeom prst="rect">
              <a:avLst/>
            </a:prstGeom>
          </p:spPr>
        </p:pic>
      </p:grpSp>
      <p:grpSp>
        <p:nvGrpSpPr>
          <p:cNvPr id="6" name="Gruppe 5">
            <a:extLst>
              <a:ext uri="{FF2B5EF4-FFF2-40B4-BE49-F238E27FC236}">
                <a16:creationId xmlns:a16="http://schemas.microsoft.com/office/drawing/2014/main" id="{C91FA337-47DF-4DCF-8CA7-48AA592AD24B}"/>
              </a:ext>
            </a:extLst>
          </p:cNvPr>
          <p:cNvGrpSpPr/>
          <p:nvPr/>
        </p:nvGrpSpPr>
        <p:grpSpPr>
          <a:xfrm>
            <a:off x="1294151" y="2365820"/>
            <a:ext cx="2630152" cy="1188499"/>
            <a:chOff x="1294151" y="2365820"/>
            <a:chExt cx="2630152" cy="1188499"/>
          </a:xfrm>
        </p:grpSpPr>
        <p:pic>
          <p:nvPicPr>
            <p:cNvPr id="66" name="Bilde 65">
              <a:extLst>
                <a:ext uri="{FF2B5EF4-FFF2-40B4-BE49-F238E27FC236}">
                  <a16:creationId xmlns:a16="http://schemas.microsoft.com/office/drawing/2014/main" id="{3B599E94-C281-4702-9720-8D6C4270EA54}"/>
                </a:ext>
              </a:extLst>
            </p:cNvPr>
            <p:cNvPicPr>
              <a:picLocks noChangeAspect="1"/>
            </p:cNvPicPr>
            <p:nvPr/>
          </p:nvPicPr>
          <p:blipFill>
            <a:blip r:embed="rId10"/>
            <a:stretch>
              <a:fillRect/>
            </a:stretch>
          </p:blipFill>
          <p:spPr>
            <a:xfrm>
              <a:off x="1294151" y="2365820"/>
              <a:ext cx="2630152" cy="701374"/>
            </a:xfrm>
            <a:prstGeom prst="rect">
              <a:avLst/>
            </a:prstGeom>
          </p:spPr>
        </p:pic>
        <p:pic>
          <p:nvPicPr>
            <p:cNvPr id="67" name="Bilde 66">
              <a:extLst>
                <a:ext uri="{FF2B5EF4-FFF2-40B4-BE49-F238E27FC236}">
                  <a16:creationId xmlns:a16="http://schemas.microsoft.com/office/drawing/2014/main" id="{8E41DBE3-1B50-453E-A995-D10BEB784926}"/>
                </a:ext>
              </a:extLst>
            </p:cNvPr>
            <p:cNvPicPr>
              <a:picLocks noChangeAspect="1"/>
            </p:cNvPicPr>
            <p:nvPr/>
          </p:nvPicPr>
          <p:blipFill>
            <a:blip r:embed="rId11"/>
            <a:stretch>
              <a:fillRect/>
            </a:stretch>
          </p:blipFill>
          <p:spPr>
            <a:xfrm>
              <a:off x="1301494" y="3149251"/>
              <a:ext cx="2274070" cy="405068"/>
            </a:xfrm>
            <a:prstGeom prst="rect">
              <a:avLst/>
            </a:prstGeom>
          </p:spPr>
        </p:pic>
      </p:grpSp>
      <p:sp>
        <p:nvSpPr>
          <p:cNvPr id="3" name="Plassholder for innhold 2">
            <a:extLst>
              <a:ext uri="{FF2B5EF4-FFF2-40B4-BE49-F238E27FC236}">
                <a16:creationId xmlns:a16="http://schemas.microsoft.com/office/drawing/2014/main" id="{3DF8FDBA-50E4-423C-A372-69B385855CD5}"/>
              </a:ext>
            </a:extLst>
          </p:cNvPr>
          <p:cNvSpPr>
            <a:spLocks noGrp="1"/>
          </p:cNvSpPr>
          <p:nvPr>
            <p:ph idx="1"/>
          </p:nvPr>
        </p:nvSpPr>
        <p:spPr>
          <a:xfrm>
            <a:off x="1104037" y="1495634"/>
            <a:ext cx="3875689" cy="2052343"/>
          </a:xfrm>
          <a:solidFill>
            <a:schemeClr val="bg1"/>
          </a:solidFill>
        </p:spPr>
        <p:txBody>
          <a:bodyPr>
            <a:normAutofit/>
          </a:bodyPr>
          <a:lstStyle/>
          <a:p>
            <a:r>
              <a:rPr lang="nb-NO" sz="2000" dirty="0">
                <a:latin typeface="Arial Nova" panose="020B0504020202020204" pitchFamily="34" charset="0"/>
              </a:rPr>
              <a:t>All </a:t>
            </a:r>
            <a:r>
              <a:rPr lang="nb-NO" sz="2000" dirty="0" err="1">
                <a:latin typeface="Arial Nova" panose="020B0504020202020204" pitchFamily="34" charset="0"/>
              </a:rPr>
              <a:t>three</a:t>
            </a:r>
            <a:r>
              <a:rPr lang="nb-NO" sz="2000" dirty="0">
                <a:latin typeface="Arial Nova" panose="020B0504020202020204" pitchFamily="34" charset="0"/>
              </a:rPr>
              <a:t> </a:t>
            </a:r>
            <a:r>
              <a:rPr lang="nb-NO" sz="2000" dirty="0" err="1">
                <a:latin typeface="Arial Nova" panose="020B0504020202020204" pitchFamily="34" charset="0"/>
              </a:rPr>
              <a:t>application</a:t>
            </a:r>
            <a:r>
              <a:rPr lang="nb-NO" sz="2000" dirty="0">
                <a:latin typeface="Arial Nova" panose="020B0504020202020204" pitchFamily="34" charset="0"/>
              </a:rPr>
              <a:t> </a:t>
            </a:r>
            <a:r>
              <a:rPr lang="nb-NO" sz="2000" dirty="0" err="1">
                <a:latin typeface="Arial Nova" panose="020B0504020202020204" pitchFamily="34" charset="0"/>
              </a:rPr>
              <a:t>domains</a:t>
            </a:r>
            <a:r>
              <a:rPr lang="nb-NO" sz="2000" dirty="0">
                <a:latin typeface="Arial Nova" panose="020B0504020202020204" pitchFamily="34" charset="0"/>
              </a:rPr>
              <a:t>:</a:t>
            </a:r>
          </a:p>
          <a:p>
            <a:pPr lvl="1"/>
            <a:r>
              <a:rPr lang="nb-NO" sz="1600" dirty="0" err="1">
                <a:latin typeface="Arial Nova" panose="020B0504020202020204" pitchFamily="34" charset="0"/>
              </a:rPr>
              <a:t>Conceptual</a:t>
            </a:r>
            <a:r>
              <a:rPr lang="nb-NO" sz="1600" dirty="0">
                <a:latin typeface="Arial Nova" panose="020B0504020202020204" pitchFamily="34" charset="0"/>
              </a:rPr>
              <a:t> </a:t>
            </a:r>
            <a:r>
              <a:rPr lang="nb-NO" sz="1600" dirty="0" err="1">
                <a:latin typeface="Arial Nova" panose="020B0504020202020204" pitchFamily="34" charset="0"/>
              </a:rPr>
              <a:t>schemas</a:t>
            </a:r>
            <a:r>
              <a:rPr lang="nb-NO" sz="1600" dirty="0">
                <a:latin typeface="Arial Nova" panose="020B0504020202020204" pitchFamily="34" charset="0"/>
              </a:rPr>
              <a:t> in UML</a:t>
            </a:r>
          </a:p>
          <a:p>
            <a:pPr lvl="1"/>
            <a:r>
              <a:rPr lang="nb-NO" sz="1600" dirty="0" err="1">
                <a:latin typeface="Arial Nova" panose="020B0504020202020204" pitchFamily="34" charset="0"/>
              </a:rPr>
              <a:t>Some</a:t>
            </a:r>
            <a:r>
              <a:rPr lang="nb-NO" sz="1600" dirty="0">
                <a:latin typeface="Arial Nova" panose="020B0504020202020204" pitchFamily="34" charset="0"/>
              </a:rPr>
              <a:t> </a:t>
            </a:r>
            <a:r>
              <a:rPr lang="nb-NO" sz="1600" dirty="0" err="1">
                <a:latin typeface="Arial Nova" panose="020B0504020202020204" pitchFamily="34" charset="0"/>
              </a:rPr>
              <a:t>degree</a:t>
            </a:r>
            <a:r>
              <a:rPr lang="nb-NO" sz="1600" dirty="0">
                <a:latin typeface="Arial Nova" panose="020B0504020202020204" pitchFamily="34" charset="0"/>
              </a:rPr>
              <a:t> of MDA</a:t>
            </a:r>
          </a:p>
          <a:p>
            <a:r>
              <a:rPr lang="nb-NO" sz="2000" dirty="0">
                <a:latin typeface="Arial Nova" panose="020B0504020202020204" pitchFamily="34" charset="0"/>
              </a:rPr>
              <a:t>UML and MDA for GIS </a:t>
            </a:r>
            <a:r>
              <a:rPr lang="nb-NO" sz="2000" dirty="0" err="1">
                <a:latin typeface="Arial Nova" panose="020B0504020202020204" pitchFamily="34" charset="0"/>
              </a:rPr>
              <a:t>the</a:t>
            </a:r>
            <a:r>
              <a:rPr lang="nb-NO" sz="2000" dirty="0">
                <a:latin typeface="Arial Nova" panose="020B0504020202020204" pitchFamily="34" charset="0"/>
              </a:rPr>
              <a:t> most </a:t>
            </a:r>
            <a:r>
              <a:rPr lang="nb-NO" sz="2000" dirty="0" err="1">
                <a:latin typeface="Arial Nova" panose="020B0504020202020204" pitchFamily="34" charset="0"/>
              </a:rPr>
              <a:t>complete</a:t>
            </a:r>
            <a:r>
              <a:rPr lang="nb-NO" sz="2000" dirty="0">
                <a:latin typeface="Arial Nova" panose="020B0504020202020204" pitchFamily="34" charset="0"/>
              </a:rPr>
              <a:t> </a:t>
            </a:r>
            <a:r>
              <a:rPr lang="nb-NO" sz="2000" dirty="0" err="1">
                <a:latin typeface="Arial Nova" panose="020B0504020202020204" pitchFamily="34" charset="0"/>
              </a:rPr>
              <a:t>approach</a:t>
            </a:r>
            <a:endParaRPr lang="nb-NO" sz="2000" dirty="0">
              <a:latin typeface="Arial Nova" panose="020B0504020202020204" pitchFamily="34" charset="0"/>
            </a:endParaRPr>
          </a:p>
          <a:p>
            <a:pPr lvl="1"/>
            <a:r>
              <a:rPr lang="nb-NO" sz="1600" dirty="0" err="1">
                <a:latin typeface="Arial Nova" panose="020B0504020202020204" pitchFamily="34" charset="0"/>
              </a:rPr>
              <a:t>But</a:t>
            </a:r>
            <a:r>
              <a:rPr lang="nb-NO" sz="1600" dirty="0">
                <a:latin typeface="Arial Nova" panose="020B0504020202020204" pitchFamily="34" charset="0"/>
              </a:rPr>
              <a:t> </a:t>
            </a:r>
            <a:r>
              <a:rPr lang="nb-NO" sz="1600" dirty="0" err="1">
                <a:latin typeface="Arial Nova" panose="020B0504020202020204" pitchFamily="34" charset="0"/>
              </a:rPr>
              <a:t>with</a:t>
            </a:r>
            <a:r>
              <a:rPr lang="nb-NO" sz="1600" dirty="0">
                <a:latin typeface="Arial Nova" panose="020B0504020202020204" pitchFamily="34" charset="0"/>
              </a:rPr>
              <a:t> </a:t>
            </a:r>
            <a:r>
              <a:rPr lang="nb-NO" sz="1600" dirty="0" err="1">
                <a:latin typeface="Arial Nova" panose="020B0504020202020204" pitchFamily="34" charset="0"/>
              </a:rPr>
              <a:t>defeciencies</a:t>
            </a:r>
            <a:endParaRPr lang="nb-NO" sz="1600" dirty="0">
              <a:latin typeface="Arial Nova" panose="020B0504020202020204" pitchFamily="34" charset="0"/>
            </a:endParaRPr>
          </a:p>
        </p:txBody>
      </p:sp>
    </p:spTree>
    <p:extLst>
      <p:ext uri="{BB962C8B-B14F-4D97-AF65-F5344CB8AC3E}">
        <p14:creationId xmlns:p14="http://schemas.microsoft.com/office/powerpoint/2010/main" val="200406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3">
                                            <p:bg/>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944107" y="292170"/>
            <a:ext cx="6637793" cy="857250"/>
          </a:xfrm>
        </p:spPr>
        <p:txBody>
          <a:bodyPr>
            <a:normAutofit/>
          </a:bodyPr>
          <a:lstStyle/>
          <a:p>
            <a:r>
              <a:rPr lang="nb-NO" sz="2400" b="0" dirty="0">
                <a:latin typeface="Arial Nova" panose="020B0504020202020204" pitchFamily="34" charset="0"/>
              </a:rPr>
              <a:t>SRQ2: Information </a:t>
            </a:r>
            <a:r>
              <a:rPr lang="nb-NO" sz="2400" b="0" dirty="0" err="1">
                <a:latin typeface="Arial Nova" panose="020B0504020202020204" pitchFamily="34" charset="0"/>
              </a:rPr>
              <a:t>exchange</a:t>
            </a:r>
            <a:r>
              <a:rPr lang="nb-NO" sz="2400" b="0" dirty="0">
                <a:latin typeface="Arial Nova" panose="020B0504020202020204" pitchFamily="34" charset="0"/>
              </a:rPr>
              <a:t> from GIS to ITS</a:t>
            </a:r>
            <a:endParaRPr lang="en-US" sz="2400" b="0" dirty="0">
              <a:latin typeface="Arial Nova" panose="020B0504020202020204" pitchFamily="34" charset="0"/>
            </a:endParaRPr>
          </a:p>
        </p:txBody>
      </p:sp>
      <p:sp>
        <p:nvSpPr>
          <p:cNvPr id="8" name="Rektangel 7">
            <a:extLst>
              <a:ext uri="{FF2B5EF4-FFF2-40B4-BE49-F238E27FC236}">
                <a16:creationId xmlns:a16="http://schemas.microsoft.com/office/drawing/2014/main" id="{5998A01E-BD45-456F-91CA-560A2D609773}"/>
              </a:ext>
            </a:extLst>
          </p:cNvPr>
          <p:cNvSpPr/>
          <p:nvPr/>
        </p:nvSpPr>
        <p:spPr>
          <a:xfrm>
            <a:off x="5537161" y="1026947"/>
            <a:ext cx="3399805" cy="1323439"/>
          </a:xfrm>
          <a:prstGeom prst="rect">
            <a:avLst/>
          </a:prstGeom>
        </p:spPr>
        <p:txBody>
          <a:bodyPr wrap="square">
            <a:spAutoFit/>
          </a:bodyPr>
          <a:lstStyle/>
          <a:p>
            <a:pPr algn="ctr"/>
            <a:r>
              <a:rPr lang="en-US" sz="1600" i="1" dirty="0">
                <a:latin typeface="Arial Nova" panose="020B0504020202020204" pitchFamily="34" charset="0"/>
              </a:rPr>
              <a:t>“How can models for exchange of geospatial information from road and mapping authorities to geospatial databases for ITS be improved?”</a:t>
            </a:r>
          </a:p>
        </p:txBody>
      </p:sp>
      <p:pic>
        <p:nvPicPr>
          <p:cNvPr id="9" name="Plassholder for innhold 3">
            <a:extLst>
              <a:ext uri="{FF2B5EF4-FFF2-40B4-BE49-F238E27FC236}">
                <a16:creationId xmlns:a16="http://schemas.microsoft.com/office/drawing/2014/main" id="{1D179263-F0A2-463E-9778-4A8BF927BC7B}"/>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1045873" y="1047490"/>
            <a:ext cx="4364327" cy="3803840"/>
          </a:xfrm>
          <a:prstGeom prst="rect">
            <a:avLst/>
          </a:prstGeom>
        </p:spPr>
      </p:pic>
      <p:sp>
        <p:nvSpPr>
          <p:cNvPr id="13" name="Rektangel 12">
            <a:extLst>
              <a:ext uri="{FF2B5EF4-FFF2-40B4-BE49-F238E27FC236}">
                <a16:creationId xmlns:a16="http://schemas.microsoft.com/office/drawing/2014/main" id="{672F177D-5F26-4C51-9839-0E9BEEC092ED}"/>
              </a:ext>
            </a:extLst>
          </p:cNvPr>
          <p:cNvSpPr/>
          <p:nvPr/>
        </p:nvSpPr>
        <p:spPr>
          <a:xfrm>
            <a:off x="1172834" y="1904740"/>
            <a:ext cx="3246766" cy="14413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Arial Nova" panose="020B0504020202020204" pitchFamily="34" charset="0"/>
            </a:endParaRPr>
          </a:p>
        </p:txBody>
      </p:sp>
      <p:pic>
        <p:nvPicPr>
          <p:cNvPr id="14" name="Bilde 13">
            <a:extLst>
              <a:ext uri="{FF2B5EF4-FFF2-40B4-BE49-F238E27FC236}">
                <a16:creationId xmlns:a16="http://schemas.microsoft.com/office/drawing/2014/main" id="{CD0A289B-AC10-40C0-A054-F519DC04C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graphicFrame>
        <p:nvGraphicFramePr>
          <p:cNvPr id="15" name="Plassholder for innhold 4">
            <a:extLst>
              <a:ext uri="{FF2B5EF4-FFF2-40B4-BE49-F238E27FC236}">
                <a16:creationId xmlns:a16="http://schemas.microsoft.com/office/drawing/2014/main" id="{DA8F5A3B-ECCD-47E5-A040-585950415684}"/>
              </a:ext>
            </a:extLst>
          </p:cNvPr>
          <p:cNvGraphicFramePr>
            <a:graphicFrameLocks/>
          </p:cNvGraphicFramePr>
          <p:nvPr>
            <p:extLst>
              <p:ext uri="{D42A27DB-BD31-4B8C-83A1-F6EECF244321}">
                <p14:modId xmlns:p14="http://schemas.microsoft.com/office/powerpoint/2010/main" val="2128913763"/>
              </p:ext>
            </p:extLst>
          </p:nvPr>
        </p:nvGraphicFramePr>
        <p:xfrm>
          <a:off x="5818672" y="2665777"/>
          <a:ext cx="2866208" cy="2093286"/>
        </p:xfrm>
        <a:graphic>
          <a:graphicData uri="http://schemas.openxmlformats.org/drawingml/2006/table">
            <a:tbl>
              <a:tblPr firstRow="1" firstCol="1" bandRow="1">
                <a:tableStyleId>{5C22544A-7EE6-4342-B048-85BDC9FD1C3A}</a:tableStyleId>
              </a:tblPr>
              <a:tblGrid>
                <a:gridCol w="2866208">
                  <a:extLst>
                    <a:ext uri="{9D8B030D-6E8A-4147-A177-3AD203B41FA5}">
                      <a16:colId xmlns:a16="http://schemas.microsoft.com/office/drawing/2014/main" val="3600378119"/>
                    </a:ext>
                  </a:extLst>
                </a:gridCol>
              </a:tblGrid>
              <a:tr h="469632">
                <a:tc>
                  <a:txBody>
                    <a:bodyPr/>
                    <a:lstStyle/>
                    <a:p>
                      <a:pPr algn="l">
                        <a:lnSpc>
                          <a:spcPts val="1300"/>
                        </a:lnSpc>
                      </a:pPr>
                      <a:r>
                        <a:rPr lang="en-GB" sz="1200" u="none" dirty="0">
                          <a:effectLst/>
                        </a:rPr>
                        <a:t>Requirement </a:t>
                      </a:r>
                      <a:endParaRPr lang="en-US" sz="120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50294" marR="50294" marT="20188" marB="20188" anchor="ctr"/>
                </a:tc>
                <a:extLst>
                  <a:ext uri="{0D108BD9-81ED-4DB2-BD59-A6C34878D82A}">
                    <a16:rowId xmlns:a16="http://schemas.microsoft.com/office/drawing/2014/main" val="4117108677"/>
                  </a:ext>
                </a:extLst>
              </a:tr>
              <a:tr h="269607">
                <a:tc>
                  <a:txBody>
                    <a:bodyPr/>
                    <a:lstStyle/>
                    <a:p>
                      <a:pPr algn="just">
                        <a:lnSpc>
                          <a:spcPts val="1300"/>
                        </a:lnSpc>
                      </a:pPr>
                      <a:r>
                        <a:rPr lang="en-US" sz="1200" b="0" u="none" dirty="0">
                          <a:effectLst/>
                        </a:rPr>
                        <a:t>Req 1: ISO/TC 211 MDA </a:t>
                      </a:r>
                      <a:endParaRPr lang="en-US" sz="1200" b="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50294" marR="50294" marT="20188" marB="20188" anchor="ctr"/>
                </a:tc>
                <a:extLst>
                  <a:ext uri="{0D108BD9-81ED-4DB2-BD59-A6C34878D82A}">
                    <a16:rowId xmlns:a16="http://schemas.microsoft.com/office/drawing/2014/main" val="1443277193"/>
                  </a:ext>
                </a:extLst>
              </a:tr>
              <a:tr h="269607">
                <a:tc>
                  <a:txBody>
                    <a:bodyPr/>
                    <a:lstStyle/>
                    <a:p>
                      <a:pPr algn="just">
                        <a:lnSpc>
                          <a:spcPts val="1300"/>
                        </a:lnSpc>
                      </a:pPr>
                      <a:r>
                        <a:rPr lang="en-US" sz="1200" b="0" u="none" dirty="0">
                          <a:effectLst/>
                        </a:rPr>
                        <a:t>Req 2: GIS exchange format</a:t>
                      </a:r>
                    </a:p>
                  </a:txBody>
                  <a:tcPr marL="50294" marR="50294" marT="20188" marB="20188" anchor="ctr"/>
                </a:tc>
                <a:extLst>
                  <a:ext uri="{0D108BD9-81ED-4DB2-BD59-A6C34878D82A}">
                    <a16:rowId xmlns:a16="http://schemas.microsoft.com/office/drawing/2014/main" val="4230204726"/>
                  </a:ext>
                </a:extLst>
              </a:tr>
              <a:tr h="268626">
                <a:tc>
                  <a:txBody>
                    <a:bodyPr/>
                    <a:lstStyle/>
                    <a:p>
                      <a:pPr algn="just">
                        <a:lnSpc>
                          <a:spcPts val="1300"/>
                        </a:lnSpc>
                      </a:pPr>
                      <a:r>
                        <a:rPr lang="en-US" sz="1200" b="0" u="none" dirty="0">
                          <a:effectLst/>
                        </a:rPr>
                        <a:t>Req 3: Feature catalogue</a:t>
                      </a:r>
                    </a:p>
                  </a:txBody>
                  <a:tcPr marL="50294" marR="50294" marT="20188" marB="20188" anchor="ctr"/>
                </a:tc>
                <a:extLst>
                  <a:ext uri="{0D108BD9-81ED-4DB2-BD59-A6C34878D82A}">
                    <a16:rowId xmlns:a16="http://schemas.microsoft.com/office/drawing/2014/main" val="1880997838"/>
                  </a:ext>
                </a:extLst>
              </a:tr>
              <a:tr h="269607">
                <a:tc>
                  <a:txBody>
                    <a:bodyPr/>
                    <a:lstStyle/>
                    <a:p>
                      <a:pPr algn="just">
                        <a:lnSpc>
                          <a:spcPts val="1300"/>
                        </a:lnSpc>
                      </a:pPr>
                      <a:r>
                        <a:rPr lang="en-US" sz="1200" b="0" u="none" dirty="0">
                          <a:effectLst/>
                        </a:rPr>
                        <a:t>Req 4: Feature catalogue exchange model</a:t>
                      </a:r>
                    </a:p>
                  </a:txBody>
                  <a:tcPr marL="50294" marR="50294" marT="20188" marB="20188" anchor="ctr"/>
                </a:tc>
                <a:extLst>
                  <a:ext uri="{0D108BD9-81ED-4DB2-BD59-A6C34878D82A}">
                    <a16:rowId xmlns:a16="http://schemas.microsoft.com/office/drawing/2014/main" val="2461650908"/>
                  </a:ext>
                </a:extLst>
              </a:tr>
              <a:tr h="269607">
                <a:tc>
                  <a:txBody>
                    <a:bodyPr/>
                    <a:lstStyle/>
                    <a:p>
                      <a:pPr algn="just">
                        <a:lnSpc>
                          <a:spcPts val="1300"/>
                        </a:lnSpc>
                      </a:pPr>
                      <a:r>
                        <a:rPr lang="en-US" sz="1200" b="0" u="none" dirty="0">
                          <a:effectLst/>
                        </a:rPr>
                        <a:t>Req 5: Network model</a:t>
                      </a:r>
                    </a:p>
                  </a:txBody>
                  <a:tcPr marL="50294" marR="50294" marT="20188" marB="20188" anchor="ctr"/>
                </a:tc>
                <a:extLst>
                  <a:ext uri="{0D108BD9-81ED-4DB2-BD59-A6C34878D82A}">
                    <a16:rowId xmlns:a16="http://schemas.microsoft.com/office/drawing/2014/main" val="2208022709"/>
                  </a:ext>
                </a:extLst>
              </a:tr>
              <a:tr h="276600">
                <a:tc>
                  <a:txBody>
                    <a:bodyPr/>
                    <a:lstStyle/>
                    <a:p>
                      <a:pPr algn="just">
                        <a:lnSpc>
                          <a:spcPts val="1300"/>
                        </a:lnSpc>
                      </a:pPr>
                      <a:r>
                        <a:rPr lang="en-US" sz="1200" b="0" u="none" dirty="0">
                          <a:effectLst/>
                        </a:rPr>
                        <a:t>Req 6: Generic feature exchange model</a:t>
                      </a:r>
                    </a:p>
                  </a:txBody>
                  <a:tcPr marL="50294" marR="50294" marT="20188" marB="20188" anchor="ctr"/>
                </a:tc>
                <a:extLst>
                  <a:ext uri="{0D108BD9-81ED-4DB2-BD59-A6C34878D82A}">
                    <a16:rowId xmlns:a16="http://schemas.microsoft.com/office/drawing/2014/main" val="438661912"/>
                  </a:ext>
                </a:extLst>
              </a:tr>
            </a:tbl>
          </a:graphicData>
        </a:graphic>
      </p:graphicFrame>
      <p:sp>
        <p:nvSpPr>
          <p:cNvPr id="11" name="Pil: femkant 10">
            <a:extLst>
              <a:ext uri="{FF2B5EF4-FFF2-40B4-BE49-F238E27FC236}">
                <a16:creationId xmlns:a16="http://schemas.microsoft.com/office/drawing/2014/main" id="{C6B45399-52E9-4749-86B5-58C8375A4B2B}"/>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dirty="0"/>
          </a:p>
        </p:txBody>
      </p:sp>
      <p:sp>
        <p:nvSpPr>
          <p:cNvPr id="12" name="Pil: femkant 11">
            <a:extLst>
              <a:ext uri="{FF2B5EF4-FFF2-40B4-BE49-F238E27FC236}">
                <a16:creationId xmlns:a16="http://schemas.microsoft.com/office/drawing/2014/main" id="{983FA566-ACFA-402D-B670-0EA5603C80A4}"/>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dirty="0"/>
          </a:p>
        </p:txBody>
      </p:sp>
      <p:sp>
        <p:nvSpPr>
          <p:cNvPr id="16" name="Pil: femkant 15">
            <a:extLst>
              <a:ext uri="{FF2B5EF4-FFF2-40B4-BE49-F238E27FC236}">
                <a16:creationId xmlns:a16="http://schemas.microsoft.com/office/drawing/2014/main" id="{F4DA661C-4240-441A-B795-DC31756BE8FF}"/>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dirty="0"/>
          </a:p>
        </p:txBody>
      </p:sp>
      <p:sp>
        <p:nvSpPr>
          <p:cNvPr id="17" name="Pil: femkant 16">
            <a:extLst>
              <a:ext uri="{FF2B5EF4-FFF2-40B4-BE49-F238E27FC236}">
                <a16:creationId xmlns:a16="http://schemas.microsoft.com/office/drawing/2014/main" id="{ECE65BE6-69F5-4A62-AD9E-9BB311448E21}"/>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dirty="0"/>
          </a:p>
        </p:txBody>
      </p:sp>
      <p:sp>
        <p:nvSpPr>
          <p:cNvPr id="18" name="Pil: femkant 17">
            <a:extLst>
              <a:ext uri="{FF2B5EF4-FFF2-40B4-BE49-F238E27FC236}">
                <a16:creationId xmlns:a16="http://schemas.microsoft.com/office/drawing/2014/main" id="{0BE12BD1-1B49-46D3-84F7-EC2C7E0EDB09}"/>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dirty="0"/>
          </a:p>
        </p:txBody>
      </p:sp>
      <p:sp>
        <p:nvSpPr>
          <p:cNvPr id="19" name="Pil: femkant 18">
            <a:extLst>
              <a:ext uri="{FF2B5EF4-FFF2-40B4-BE49-F238E27FC236}">
                <a16:creationId xmlns:a16="http://schemas.microsoft.com/office/drawing/2014/main" id="{E554E482-7A91-4016-86B2-1C0708BE8BD4}"/>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dirty="0"/>
          </a:p>
        </p:txBody>
      </p:sp>
      <p:sp>
        <p:nvSpPr>
          <p:cNvPr id="20" name="Pil: femkant 19">
            <a:extLst>
              <a:ext uri="{FF2B5EF4-FFF2-40B4-BE49-F238E27FC236}">
                <a16:creationId xmlns:a16="http://schemas.microsoft.com/office/drawing/2014/main" id="{4B57230B-E642-4117-A3A3-31FDF3A42302}"/>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dirty="0"/>
          </a:p>
        </p:txBody>
      </p:sp>
      <p:sp>
        <p:nvSpPr>
          <p:cNvPr id="21" name="Pil: femkant 20">
            <a:extLst>
              <a:ext uri="{FF2B5EF4-FFF2-40B4-BE49-F238E27FC236}">
                <a16:creationId xmlns:a16="http://schemas.microsoft.com/office/drawing/2014/main" id="{160DC020-35E4-4659-9FFA-A5F60DEFDB17}"/>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dirty="0"/>
          </a:p>
        </p:txBody>
      </p:sp>
      <p:sp>
        <p:nvSpPr>
          <p:cNvPr id="22" name="Pil: femkant 21">
            <a:extLst>
              <a:ext uri="{FF2B5EF4-FFF2-40B4-BE49-F238E27FC236}">
                <a16:creationId xmlns:a16="http://schemas.microsoft.com/office/drawing/2014/main" id="{7DD78A49-D110-4B84-8EA8-F32F7B03271B}"/>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dirty="0"/>
          </a:p>
        </p:txBody>
      </p:sp>
      <p:sp>
        <p:nvSpPr>
          <p:cNvPr id="23" name="Pil: femkant 22">
            <a:extLst>
              <a:ext uri="{FF2B5EF4-FFF2-40B4-BE49-F238E27FC236}">
                <a16:creationId xmlns:a16="http://schemas.microsoft.com/office/drawing/2014/main" id="{78A8918D-F2F7-45C1-A568-42574115DAD2}"/>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dirty="0"/>
          </a:p>
        </p:txBody>
      </p:sp>
      <p:sp>
        <p:nvSpPr>
          <p:cNvPr id="24" name="Pil: femkant 23">
            <a:extLst>
              <a:ext uri="{FF2B5EF4-FFF2-40B4-BE49-F238E27FC236}">
                <a16:creationId xmlns:a16="http://schemas.microsoft.com/office/drawing/2014/main" id="{28ED07BF-DDC4-498D-813E-99C7AB58FE0B}"/>
              </a:ext>
            </a:extLst>
          </p:cNvPr>
          <p:cNvSpPr/>
          <p:nvPr/>
        </p:nvSpPr>
        <p:spPr>
          <a:xfrm>
            <a:off x="3732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11</a:t>
            </a:r>
            <a:endParaRPr lang="en-US" sz="900" dirty="0"/>
          </a:p>
        </p:txBody>
      </p:sp>
      <p:sp>
        <p:nvSpPr>
          <p:cNvPr id="25" name="Pil: femkant 24">
            <a:extLst>
              <a:ext uri="{FF2B5EF4-FFF2-40B4-BE49-F238E27FC236}">
                <a16:creationId xmlns:a16="http://schemas.microsoft.com/office/drawing/2014/main" id="{8BEE7F1E-8105-457C-95D5-265AA81CB685}"/>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6" name="Pil: femkant 25">
            <a:extLst>
              <a:ext uri="{FF2B5EF4-FFF2-40B4-BE49-F238E27FC236}">
                <a16:creationId xmlns:a16="http://schemas.microsoft.com/office/drawing/2014/main" id="{FF2B7561-7ADE-4101-9797-231426A2903C}"/>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7" name="Pil: femkant 26">
            <a:extLst>
              <a:ext uri="{FF2B5EF4-FFF2-40B4-BE49-F238E27FC236}">
                <a16:creationId xmlns:a16="http://schemas.microsoft.com/office/drawing/2014/main" id="{9492D752-98C4-482B-9345-C60E1E7F47B9}"/>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8" name="Pil: femkant 27">
            <a:extLst>
              <a:ext uri="{FF2B5EF4-FFF2-40B4-BE49-F238E27FC236}">
                <a16:creationId xmlns:a16="http://schemas.microsoft.com/office/drawing/2014/main" id="{1866D15A-7340-42DF-9978-4B402C73B61F}"/>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9" name="Pil: femkant 28">
            <a:extLst>
              <a:ext uri="{FF2B5EF4-FFF2-40B4-BE49-F238E27FC236}">
                <a16:creationId xmlns:a16="http://schemas.microsoft.com/office/drawing/2014/main" id="{407FC4F9-8926-40B9-B0CD-419084B41E14}"/>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0" name="Pil: femkant 29">
            <a:extLst>
              <a:ext uri="{FF2B5EF4-FFF2-40B4-BE49-F238E27FC236}">
                <a16:creationId xmlns:a16="http://schemas.microsoft.com/office/drawing/2014/main" id="{94F6F7CB-4DCF-4CF0-85E0-BE4D48BE52AA}"/>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1" name="Pil: femkant 30">
            <a:extLst>
              <a:ext uri="{FF2B5EF4-FFF2-40B4-BE49-F238E27FC236}">
                <a16:creationId xmlns:a16="http://schemas.microsoft.com/office/drawing/2014/main" id="{CFE1704F-B2C8-4775-9447-A3360990641A}"/>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2" name="Pil: femkant 31">
            <a:extLst>
              <a:ext uri="{FF2B5EF4-FFF2-40B4-BE49-F238E27FC236}">
                <a16:creationId xmlns:a16="http://schemas.microsoft.com/office/drawing/2014/main" id="{16FD9A7D-D884-4FAC-88B2-491A40F73D23}"/>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3" name="Pil: femkant 32">
            <a:extLst>
              <a:ext uri="{FF2B5EF4-FFF2-40B4-BE49-F238E27FC236}">
                <a16:creationId xmlns:a16="http://schemas.microsoft.com/office/drawing/2014/main" id="{5B13D41A-2B39-4287-84A0-2EE50E796E38}"/>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4" name="Pil: femkant 33">
            <a:extLst>
              <a:ext uri="{FF2B5EF4-FFF2-40B4-BE49-F238E27FC236}">
                <a16:creationId xmlns:a16="http://schemas.microsoft.com/office/drawing/2014/main" id="{B93BF6B8-6FEE-4B11-91AE-2A37F42DC346}"/>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5" name="Pil: femkant 34">
            <a:extLst>
              <a:ext uri="{FF2B5EF4-FFF2-40B4-BE49-F238E27FC236}">
                <a16:creationId xmlns:a16="http://schemas.microsoft.com/office/drawing/2014/main" id="{7996204A-41D6-4770-939E-8E83352ED2A7}"/>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6" name="Pil: femkant 35">
            <a:extLst>
              <a:ext uri="{FF2B5EF4-FFF2-40B4-BE49-F238E27FC236}">
                <a16:creationId xmlns:a16="http://schemas.microsoft.com/office/drawing/2014/main" id="{FB41D615-B9A9-43E9-9E0D-1EC98E826476}"/>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7" name="Pil: femkant 36">
            <a:extLst>
              <a:ext uri="{FF2B5EF4-FFF2-40B4-BE49-F238E27FC236}">
                <a16:creationId xmlns:a16="http://schemas.microsoft.com/office/drawing/2014/main" id="{F8F787A4-9B14-4DA3-9A44-E79F0F1A7177}"/>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8" name="Pil: femkant 37">
            <a:extLst>
              <a:ext uri="{FF2B5EF4-FFF2-40B4-BE49-F238E27FC236}">
                <a16:creationId xmlns:a16="http://schemas.microsoft.com/office/drawing/2014/main" id="{2677D2D8-9BB1-4966-91AD-C08BA9B20CB5}"/>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9" name="Pil: femkant 38">
            <a:extLst>
              <a:ext uri="{FF2B5EF4-FFF2-40B4-BE49-F238E27FC236}">
                <a16:creationId xmlns:a16="http://schemas.microsoft.com/office/drawing/2014/main" id="{FFBCF5C1-24A1-4E47-A0F6-AC06A39A6D05}"/>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0" name="Rektangel 39">
            <a:extLst>
              <a:ext uri="{FF2B5EF4-FFF2-40B4-BE49-F238E27FC236}">
                <a16:creationId xmlns:a16="http://schemas.microsoft.com/office/drawing/2014/main" id="{C5ECB31E-FC85-4B85-9C1C-547E492A192E}"/>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spTree>
    <p:extLst>
      <p:ext uri="{BB962C8B-B14F-4D97-AF65-F5344CB8AC3E}">
        <p14:creationId xmlns:p14="http://schemas.microsoft.com/office/powerpoint/2010/main" val="247757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descr="stripe_tekst_eng_16_9.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graphicFrame>
        <p:nvGraphicFramePr>
          <p:cNvPr id="13" name="Plassholder for innhold 2">
            <a:extLst>
              <a:ext uri="{FF2B5EF4-FFF2-40B4-BE49-F238E27FC236}">
                <a16:creationId xmlns:a16="http://schemas.microsoft.com/office/drawing/2014/main" id="{3664DA27-DA92-4431-8C97-67400666B996}"/>
              </a:ext>
            </a:extLst>
          </p:cNvPr>
          <p:cNvGraphicFramePr>
            <a:graphicFrameLocks/>
          </p:cNvGraphicFramePr>
          <p:nvPr>
            <p:extLst>
              <p:ext uri="{D42A27DB-BD31-4B8C-83A1-F6EECF244321}">
                <p14:modId xmlns:p14="http://schemas.microsoft.com/office/powerpoint/2010/main" val="1332754218"/>
              </p:ext>
            </p:extLst>
          </p:nvPr>
        </p:nvGraphicFramePr>
        <p:xfrm>
          <a:off x="921503" y="2550635"/>
          <a:ext cx="2252004" cy="1880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lassholder for innhold 3">
            <a:extLst>
              <a:ext uri="{FF2B5EF4-FFF2-40B4-BE49-F238E27FC236}">
                <a16:creationId xmlns:a16="http://schemas.microsoft.com/office/drawing/2014/main" id="{13D0AC3F-9874-4A40-9724-592C2DF49ACD}"/>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l="3514" b="1617"/>
          <a:stretch/>
        </p:blipFill>
        <p:spPr>
          <a:xfrm>
            <a:off x="921502" y="1200065"/>
            <a:ext cx="2253979" cy="958188"/>
          </a:xfrm>
          <a:prstGeom prst="rect">
            <a:avLst/>
          </a:prstGeom>
        </p:spPr>
      </p:pic>
      <p:sp>
        <p:nvSpPr>
          <p:cNvPr id="10" name="Pil: femkant 9">
            <a:extLst>
              <a:ext uri="{FF2B5EF4-FFF2-40B4-BE49-F238E27FC236}">
                <a16:creationId xmlns:a16="http://schemas.microsoft.com/office/drawing/2014/main" id="{E9AD224F-2F93-408C-8A2F-B12CFB5B9D7A}"/>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2" name="Pil: femkant 11">
            <a:extLst>
              <a:ext uri="{FF2B5EF4-FFF2-40B4-BE49-F238E27FC236}">
                <a16:creationId xmlns:a16="http://schemas.microsoft.com/office/drawing/2014/main" id="{7DFDEE53-02F5-4DE5-825C-CF5A86C516AC}"/>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4" name="Pil: femkant 13">
            <a:extLst>
              <a:ext uri="{FF2B5EF4-FFF2-40B4-BE49-F238E27FC236}">
                <a16:creationId xmlns:a16="http://schemas.microsoft.com/office/drawing/2014/main" id="{D9872BDD-CEE8-4C3A-9C71-31720FF98187}"/>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5" name="Pil: femkant 14">
            <a:extLst>
              <a:ext uri="{FF2B5EF4-FFF2-40B4-BE49-F238E27FC236}">
                <a16:creationId xmlns:a16="http://schemas.microsoft.com/office/drawing/2014/main" id="{CA7F293D-FEE8-4858-A118-DA62D0139F6E}"/>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16" name="Pil: femkant 15">
            <a:extLst>
              <a:ext uri="{FF2B5EF4-FFF2-40B4-BE49-F238E27FC236}">
                <a16:creationId xmlns:a16="http://schemas.microsoft.com/office/drawing/2014/main" id="{6352A165-EA53-412F-952E-66FFC95918F8}"/>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17" name="Pil: femkant 16">
            <a:extLst>
              <a:ext uri="{FF2B5EF4-FFF2-40B4-BE49-F238E27FC236}">
                <a16:creationId xmlns:a16="http://schemas.microsoft.com/office/drawing/2014/main" id="{70307B55-6B5E-448A-8A0D-3D49993A9A79}"/>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18" name="Pil: femkant 17">
            <a:extLst>
              <a:ext uri="{FF2B5EF4-FFF2-40B4-BE49-F238E27FC236}">
                <a16:creationId xmlns:a16="http://schemas.microsoft.com/office/drawing/2014/main" id="{7DE1A86C-FC64-4294-8D4D-080E2F0E294F}"/>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19" name="Pil: femkant 18">
            <a:extLst>
              <a:ext uri="{FF2B5EF4-FFF2-40B4-BE49-F238E27FC236}">
                <a16:creationId xmlns:a16="http://schemas.microsoft.com/office/drawing/2014/main" id="{42750BD7-5DCE-4A14-94F2-956E0166EEE4}"/>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20" name="Pil: femkant 19">
            <a:extLst>
              <a:ext uri="{FF2B5EF4-FFF2-40B4-BE49-F238E27FC236}">
                <a16:creationId xmlns:a16="http://schemas.microsoft.com/office/drawing/2014/main" id="{FBF1F63A-89D8-4FDC-9B6E-B274970D6DAF}"/>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21" name="Pil: femkant 20">
            <a:extLst>
              <a:ext uri="{FF2B5EF4-FFF2-40B4-BE49-F238E27FC236}">
                <a16:creationId xmlns:a16="http://schemas.microsoft.com/office/drawing/2014/main" id="{A0D31454-6BB4-4742-8490-E5D6C4ACD2C0}"/>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2" name="Pil: femkant 21">
            <a:extLst>
              <a:ext uri="{FF2B5EF4-FFF2-40B4-BE49-F238E27FC236}">
                <a16:creationId xmlns:a16="http://schemas.microsoft.com/office/drawing/2014/main" id="{4078CA3D-532E-4426-9E74-95A39D4E6A3F}"/>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3" name="Pil: femkant 22">
            <a:extLst>
              <a:ext uri="{FF2B5EF4-FFF2-40B4-BE49-F238E27FC236}">
                <a16:creationId xmlns:a16="http://schemas.microsoft.com/office/drawing/2014/main" id="{391B2B7E-1981-437A-BED6-2698F82062D0}"/>
              </a:ext>
            </a:extLst>
          </p:cNvPr>
          <p:cNvSpPr/>
          <p:nvPr/>
        </p:nvSpPr>
        <p:spPr>
          <a:xfrm>
            <a:off x="4038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12</a:t>
            </a:r>
            <a:endParaRPr lang="en-US" sz="900" dirty="0"/>
          </a:p>
        </p:txBody>
      </p:sp>
      <p:sp>
        <p:nvSpPr>
          <p:cNvPr id="24" name="Pil: femkant 23">
            <a:extLst>
              <a:ext uri="{FF2B5EF4-FFF2-40B4-BE49-F238E27FC236}">
                <a16:creationId xmlns:a16="http://schemas.microsoft.com/office/drawing/2014/main" id="{95613333-D9DF-400C-8ADF-E618FCBE1E94}"/>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5" name="Pil: femkant 24">
            <a:extLst>
              <a:ext uri="{FF2B5EF4-FFF2-40B4-BE49-F238E27FC236}">
                <a16:creationId xmlns:a16="http://schemas.microsoft.com/office/drawing/2014/main" id="{A35C0108-DE21-4337-B908-FB62F67E75C4}"/>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6" name="Pil: femkant 25">
            <a:extLst>
              <a:ext uri="{FF2B5EF4-FFF2-40B4-BE49-F238E27FC236}">
                <a16:creationId xmlns:a16="http://schemas.microsoft.com/office/drawing/2014/main" id="{44B6D21B-4A03-4715-8606-96DD5CB32DCC}"/>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7" name="Pil: femkant 26">
            <a:extLst>
              <a:ext uri="{FF2B5EF4-FFF2-40B4-BE49-F238E27FC236}">
                <a16:creationId xmlns:a16="http://schemas.microsoft.com/office/drawing/2014/main" id="{ED790F4C-1CEE-41BC-BA99-93E84CFD98EC}"/>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8" name="Pil: femkant 27">
            <a:extLst>
              <a:ext uri="{FF2B5EF4-FFF2-40B4-BE49-F238E27FC236}">
                <a16:creationId xmlns:a16="http://schemas.microsoft.com/office/drawing/2014/main" id="{B89F686D-A736-4739-A963-F4D8C9A4AB2F}"/>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9" name="Pil: femkant 28">
            <a:extLst>
              <a:ext uri="{FF2B5EF4-FFF2-40B4-BE49-F238E27FC236}">
                <a16:creationId xmlns:a16="http://schemas.microsoft.com/office/drawing/2014/main" id="{7DA52EF1-C8D0-4E85-9680-FCEF24E1D9ED}"/>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0" name="Pil: femkant 29">
            <a:extLst>
              <a:ext uri="{FF2B5EF4-FFF2-40B4-BE49-F238E27FC236}">
                <a16:creationId xmlns:a16="http://schemas.microsoft.com/office/drawing/2014/main" id="{D262FA19-51A9-4C0B-95EC-41C3201E541A}"/>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1" name="Pil: femkant 30">
            <a:extLst>
              <a:ext uri="{FF2B5EF4-FFF2-40B4-BE49-F238E27FC236}">
                <a16:creationId xmlns:a16="http://schemas.microsoft.com/office/drawing/2014/main" id="{D3307D0C-62D4-45C2-BAD8-5BF987DC35D4}"/>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2" name="Pil: femkant 31">
            <a:extLst>
              <a:ext uri="{FF2B5EF4-FFF2-40B4-BE49-F238E27FC236}">
                <a16:creationId xmlns:a16="http://schemas.microsoft.com/office/drawing/2014/main" id="{CD221F87-D831-4C21-B572-60F4C953C520}"/>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3" name="Pil: femkant 32">
            <a:extLst>
              <a:ext uri="{FF2B5EF4-FFF2-40B4-BE49-F238E27FC236}">
                <a16:creationId xmlns:a16="http://schemas.microsoft.com/office/drawing/2014/main" id="{4D150D0E-212D-416C-A8BE-84AD0956A439}"/>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4" name="Pil: femkant 33">
            <a:extLst>
              <a:ext uri="{FF2B5EF4-FFF2-40B4-BE49-F238E27FC236}">
                <a16:creationId xmlns:a16="http://schemas.microsoft.com/office/drawing/2014/main" id="{2B53267D-2D05-4E15-A318-6FFE4028CCC5}"/>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5" name="Pil: femkant 34">
            <a:extLst>
              <a:ext uri="{FF2B5EF4-FFF2-40B4-BE49-F238E27FC236}">
                <a16:creationId xmlns:a16="http://schemas.microsoft.com/office/drawing/2014/main" id="{8A5131DA-7110-498B-B313-0F15670BCAB9}"/>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6" name="Pil: femkant 35">
            <a:extLst>
              <a:ext uri="{FF2B5EF4-FFF2-40B4-BE49-F238E27FC236}">
                <a16:creationId xmlns:a16="http://schemas.microsoft.com/office/drawing/2014/main" id="{D29C83FB-C6BE-4481-8269-6A1F5DE7F24F}"/>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7" name="Pil: femkant 36">
            <a:extLst>
              <a:ext uri="{FF2B5EF4-FFF2-40B4-BE49-F238E27FC236}">
                <a16:creationId xmlns:a16="http://schemas.microsoft.com/office/drawing/2014/main" id="{2252E765-1249-43E4-AB2F-944087971C24}"/>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8" name="Rektangel 37">
            <a:extLst>
              <a:ext uri="{FF2B5EF4-FFF2-40B4-BE49-F238E27FC236}">
                <a16:creationId xmlns:a16="http://schemas.microsoft.com/office/drawing/2014/main" id="{8D111928-6C97-434B-BE6E-74E51E80C27E}"/>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pic>
        <p:nvPicPr>
          <p:cNvPr id="11" name="Plassholder for innhold 10">
            <a:extLst>
              <a:ext uri="{FF2B5EF4-FFF2-40B4-BE49-F238E27FC236}">
                <a16:creationId xmlns:a16="http://schemas.microsoft.com/office/drawing/2014/main" id="{AB46E017-A0C3-48B1-84B2-FCE06E70F89F}"/>
              </a:ext>
            </a:extLst>
          </p:cNvPr>
          <p:cNvPicPr>
            <a:picLocks noGrp="1" noChangeAspect="1"/>
          </p:cNvPicPr>
          <p:nvPr>
            <p:ph idx="1"/>
          </p:nvPr>
        </p:nvPicPr>
        <p:blipFill>
          <a:blip r:embed="rId10"/>
          <a:stretch>
            <a:fillRect/>
          </a:stretch>
        </p:blipFill>
        <p:spPr>
          <a:xfrm>
            <a:off x="3609582" y="539919"/>
            <a:ext cx="4866194" cy="4337707"/>
          </a:xfrm>
        </p:spPr>
      </p:pic>
      <p:pic>
        <p:nvPicPr>
          <p:cNvPr id="8" name="Bilde 7">
            <a:extLst>
              <a:ext uri="{FF2B5EF4-FFF2-40B4-BE49-F238E27FC236}">
                <a16:creationId xmlns:a16="http://schemas.microsoft.com/office/drawing/2014/main" id="{2020FDFB-F9AD-4D0C-B108-5FCC84904F1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2" name="Tittel 1"/>
          <p:cNvSpPr>
            <a:spLocks noGrp="1"/>
          </p:cNvSpPr>
          <p:nvPr>
            <p:ph type="title"/>
          </p:nvPr>
        </p:nvSpPr>
        <p:spPr>
          <a:xfrm>
            <a:off x="1015802" y="213556"/>
            <a:ext cx="3676403" cy="857250"/>
          </a:xfrm>
        </p:spPr>
        <p:txBody>
          <a:bodyPr>
            <a:noAutofit/>
          </a:bodyPr>
          <a:lstStyle/>
          <a:p>
            <a:r>
              <a:rPr lang="nb-NO" sz="2800" b="0" dirty="0">
                <a:latin typeface="Arial Nova" panose="020B0504020202020204" pitchFamily="34" charset="0"/>
              </a:rPr>
              <a:t>Prototype </a:t>
            </a:r>
            <a:r>
              <a:rPr lang="nb-NO" sz="2800" b="0" dirty="0" err="1">
                <a:latin typeface="Arial Nova" panose="020B0504020202020204" pitchFamily="34" charset="0"/>
              </a:rPr>
              <a:t>experiment</a:t>
            </a:r>
            <a:endParaRPr lang="nb-NO" sz="2800" b="0" dirty="0">
              <a:latin typeface="Arial Nova" panose="020B0504020202020204" pitchFamily="34" charset="0"/>
            </a:endParaRPr>
          </a:p>
        </p:txBody>
      </p:sp>
    </p:spTree>
    <p:extLst>
      <p:ext uri="{BB962C8B-B14F-4D97-AF65-F5344CB8AC3E}">
        <p14:creationId xmlns:p14="http://schemas.microsoft.com/office/powerpoint/2010/main" val="2228255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descr="stripe_tekst_eng_16_9.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19" name="Tittel 1">
            <a:extLst>
              <a:ext uri="{FF2B5EF4-FFF2-40B4-BE49-F238E27FC236}">
                <a16:creationId xmlns:a16="http://schemas.microsoft.com/office/drawing/2014/main" id="{9DB53D28-2BAF-4AB7-9C17-58E4D8E06ADB}"/>
              </a:ext>
            </a:extLst>
          </p:cNvPr>
          <p:cNvSpPr txBox="1">
            <a:spLocks/>
          </p:cNvSpPr>
          <p:nvPr/>
        </p:nvSpPr>
        <p:spPr>
          <a:xfrm>
            <a:off x="967862" y="211964"/>
            <a:ext cx="6410838"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nb-NO" sz="2400" b="0" dirty="0" err="1">
                <a:latin typeface="Arial Nova" panose="020B0504020202020204" pitchFamily="34" charset="0"/>
              </a:rPr>
              <a:t>Validation</a:t>
            </a:r>
            <a:r>
              <a:rPr lang="nb-NO" sz="2400" b="0" dirty="0">
                <a:latin typeface="Arial Nova" panose="020B0504020202020204" pitchFamily="34" charset="0"/>
              </a:rPr>
              <a:t>: The GIS to ITS prototype</a:t>
            </a:r>
            <a:endParaRPr lang="nb-NO" sz="2800" b="0" dirty="0">
              <a:latin typeface="Arial Nova" panose="020B0504020202020204" pitchFamily="34" charset="0"/>
            </a:endParaRPr>
          </a:p>
        </p:txBody>
      </p:sp>
      <p:graphicFrame>
        <p:nvGraphicFramePr>
          <p:cNvPr id="16" name="Plassholder for innhold 4">
            <a:extLst>
              <a:ext uri="{FF2B5EF4-FFF2-40B4-BE49-F238E27FC236}">
                <a16:creationId xmlns:a16="http://schemas.microsoft.com/office/drawing/2014/main" id="{B0DF8F80-F4CB-40AB-9AEF-35C853E9573D}"/>
              </a:ext>
            </a:extLst>
          </p:cNvPr>
          <p:cNvGraphicFramePr>
            <a:graphicFrameLocks noGrp="1"/>
          </p:cNvGraphicFramePr>
          <p:nvPr>
            <p:ph idx="1"/>
            <p:extLst>
              <p:ext uri="{D42A27DB-BD31-4B8C-83A1-F6EECF244321}">
                <p14:modId xmlns:p14="http://schemas.microsoft.com/office/powerpoint/2010/main" val="545406929"/>
              </p:ext>
            </p:extLst>
          </p:nvPr>
        </p:nvGraphicFramePr>
        <p:xfrm>
          <a:off x="1039870" y="975644"/>
          <a:ext cx="6046730" cy="2542244"/>
        </p:xfrm>
        <a:graphic>
          <a:graphicData uri="http://schemas.openxmlformats.org/drawingml/2006/table">
            <a:tbl>
              <a:tblPr firstRow="1" firstCol="1" bandRow="1">
                <a:tableStyleId>{5C22544A-7EE6-4342-B048-85BDC9FD1C3A}</a:tableStyleId>
              </a:tblPr>
              <a:tblGrid>
                <a:gridCol w="2866208">
                  <a:extLst>
                    <a:ext uri="{9D8B030D-6E8A-4147-A177-3AD203B41FA5}">
                      <a16:colId xmlns:a16="http://schemas.microsoft.com/office/drawing/2014/main" val="3600378119"/>
                    </a:ext>
                  </a:extLst>
                </a:gridCol>
                <a:gridCol w="3180522">
                  <a:extLst>
                    <a:ext uri="{9D8B030D-6E8A-4147-A177-3AD203B41FA5}">
                      <a16:colId xmlns:a16="http://schemas.microsoft.com/office/drawing/2014/main" val="353567946"/>
                    </a:ext>
                  </a:extLst>
                </a:gridCol>
              </a:tblGrid>
              <a:tr h="500587">
                <a:tc>
                  <a:txBody>
                    <a:bodyPr/>
                    <a:lstStyle/>
                    <a:p>
                      <a:pPr algn="l">
                        <a:lnSpc>
                          <a:spcPts val="1300"/>
                        </a:lnSpc>
                      </a:pPr>
                      <a:r>
                        <a:rPr lang="en-GB" sz="1200" u="none">
                          <a:effectLst/>
                        </a:rPr>
                        <a:t>Requirement </a:t>
                      </a:r>
                      <a:endParaRPr lang="en-US" sz="1200" u="none">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50294" marR="50294" marT="20188" marB="20188" anchor="ctr"/>
                </a:tc>
                <a:tc>
                  <a:txBody>
                    <a:bodyPr/>
                    <a:lstStyle/>
                    <a:p>
                      <a:pPr algn="l">
                        <a:lnSpc>
                          <a:spcPts val="1300"/>
                        </a:lnSpc>
                      </a:pPr>
                      <a:r>
                        <a:rPr lang="en-GB" sz="1200" u="none" dirty="0">
                          <a:effectLst/>
                        </a:rPr>
                        <a:t>Prototype approach</a:t>
                      </a:r>
                      <a:endParaRPr lang="en-US" sz="120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50294" marR="50294" marT="20188" marB="20188" anchor="ctr"/>
                </a:tc>
                <a:extLst>
                  <a:ext uri="{0D108BD9-81ED-4DB2-BD59-A6C34878D82A}">
                    <a16:rowId xmlns:a16="http://schemas.microsoft.com/office/drawing/2014/main" val="4117108677"/>
                  </a:ext>
                </a:extLst>
              </a:tr>
              <a:tr h="287378">
                <a:tc>
                  <a:txBody>
                    <a:bodyPr/>
                    <a:lstStyle/>
                    <a:p>
                      <a:pPr algn="just">
                        <a:lnSpc>
                          <a:spcPts val="1300"/>
                        </a:lnSpc>
                      </a:pPr>
                      <a:r>
                        <a:rPr lang="en-US" sz="1200" b="0" u="none" dirty="0">
                          <a:effectLst/>
                        </a:rPr>
                        <a:t>Req 1: ISO/TC 211 MDA </a:t>
                      </a:r>
                      <a:endParaRPr lang="en-US" sz="1200" b="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50294" marR="50294" marT="20188" marB="20188" anchor="ctr"/>
                </a:tc>
                <a:tc>
                  <a:txBody>
                    <a:bodyPr/>
                    <a:lstStyle/>
                    <a:p>
                      <a:pPr algn="just">
                        <a:lnSpc>
                          <a:spcPts val="1300"/>
                        </a:lnSpc>
                      </a:pPr>
                      <a:r>
                        <a:rPr lang="en-US" sz="1200" u="none" dirty="0">
                          <a:effectLst/>
                        </a:rPr>
                        <a:t>Yes</a:t>
                      </a:r>
                      <a:endParaRPr lang="en-US" sz="120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50294" marR="50294" marT="20188" marB="20188" anchor="ctr"/>
                </a:tc>
                <a:extLst>
                  <a:ext uri="{0D108BD9-81ED-4DB2-BD59-A6C34878D82A}">
                    <a16:rowId xmlns:a16="http://schemas.microsoft.com/office/drawing/2014/main" val="1443277193"/>
                  </a:ext>
                </a:extLst>
              </a:tr>
              <a:tr h="287378">
                <a:tc>
                  <a:txBody>
                    <a:bodyPr/>
                    <a:lstStyle/>
                    <a:p>
                      <a:pPr algn="just">
                        <a:lnSpc>
                          <a:spcPts val="1300"/>
                        </a:lnSpc>
                      </a:pPr>
                      <a:r>
                        <a:rPr lang="en-US" sz="1200" b="0" u="none" dirty="0">
                          <a:effectLst/>
                        </a:rPr>
                        <a:t>Req 2: GIS exchange format</a:t>
                      </a:r>
                    </a:p>
                  </a:txBody>
                  <a:tcPr marL="50294" marR="50294" marT="20188" marB="20188" anchor="ctr"/>
                </a:tc>
                <a:tc>
                  <a:txBody>
                    <a:bodyPr/>
                    <a:lstStyle/>
                    <a:p>
                      <a:pPr algn="just">
                        <a:lnSpc>
                          <a:spcPts val="1300"/>
                        </a:lnSpc>
                      </a:pPr>
                      <a:r>
                        <a:rPr lang="en-US" sz="1200" u="none" dirty="0">
                          <a:effectLst/>
                        </a:rPr>
                        <a:t>Yes – GML in the prototype</a:t>
                      </a:r>
                      <a:endParaRPr lang="en-US" sz="120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50294" marR="50294" marT="20188" marB="20188" anchor="ctr"/>
                </a:tc>
                <a:extLst>
                  <a:ext uri="{0D108BD9-81ED-4DB2-BD59-A6C34878D82A}">
                    <a16:rowId xmlns:a16="http://schemas.microsoft.com/office/drawing/2014/main" val="4230204726"/>
                  </a:ext>
                </a:extLst>
              </a:tr>
              <a:tr h="597314">
                <a:tc>
                  <a:txBody>
                    <a:bodyPr/>
                    <a:lstStyle/>
                    <a:p>
                      <a:pPr algn="just">
                        <a:lnSpc>
                          <a:spcPts val="1300"/>
                        </a:lnSpc>
                      </a:pPr>
                      <a:r>
                        <a:rPr lang="en-US" sz="1200" b="0" u="none" dirty="0">
                          <a:effectLst/>
                        </a:rPr>
                        <a:t>Req 3: Feature catalogue</a:t>
                      </a:r>
                    </a:p>
                  </a:txBody>
                  <a:tcPr marL="50294" marR="50294" marT="20188" marB="20188" anchor="ctr"/>
                </a:tc>
                <a:tc>
                  <a:txBody>
                    <a:bodyPr/>
                    <a:lstStyle/>
                    <a:p>
                      <a:pPr algn="just">
                        <a:lnSpc>
                          <a:spcPts val="1300"/>
                        </a:lnSpc>
                      </a:pPr>
                      <a:r>
                        <a:rPr lang="en-US" sz="1200" u="none" dirty="0">
                          <a:effectLst/>
                        </a:rPr>
                        <a:t>Any feature catalogue described as an ISO 19109 application schema. </a:t>
                      </a:r>
                    </a:p>
                    <a:p>
                      <a:pPr algn="just">
                        <a:lnSpc>
                          <a:spcPts val="1300"/>
                        </a:lnSpc>
                      </a:pPr>
                      <a:r>
                        <a:rPr lang="en-US" sz="1200" u="none" dirty="0">
                          <a:effectLst/>
                        </a:rPr>
                        <a:t>Tested with INSPIRE and GDF  in a case study</a:t>
                      </a:r>
                      <a:endParaRPr lang="en-US" sz="120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50294" marR="50294" marT="20188" marB="20188" anchor="ctr"/>
                </a:tc>
                <a:extLst>
                  <a:ext uri="{0D108BD9-81ED-4DB2-BD59-A6C34878D82A}">
                    <a16:rowId xmlns:a16="http://schemas.microsoft.com/office/drawing/2014/main" val="1880997838"/>
                  </a:ext>
                </a:extLst>
              </a:tr>
              <a:tr h="287378">
                <a:tc>
                  <a:txBody>
                    <a:bodyPr/>
                    <a:lstStyle/>
                    <a:p>
                      <a:pPr algn="just">
                        <a:lnSpc>
                          <a:spcPts val="1300"/>
                        </a:lnSpc>
                      </a:pPr>
                      <a:r>
                        <a:rPr lang="en-US" sz="1200" b="0" u="none" dirty="0">
                          <a:effectLst/>
                        </a:rPr>
                        <a:t>Req 4: Feature catalogue exchange model</a:t>
                      </a:r>
                    </a:p>
                  </a:txBody>
                  <a:tcPr marL="50294" marR="50294" marT="20188" marB="20188" anchor="ctr"/>
                </a:tc>
                <a:tc>
                  <a:txBody>
                    <a:bodyPr/>
                    <a:lstStyle/>
                    <a:p>
                      <a:pPr algn="just">
                        <a:lnSpc>
                          <a:spcPts val="1300"/>
                        </a:lnSpc>
                      </a:pPr>
                      <a:r>
                        <a:rPr lang="en-US" sz="1200" u="none" dirty="0">
                          <a:effectLst/>
                        </a:rPr>
                        <a:t>Yes – Implemented in GML</a:t>
                      </a:r>
                      <a:endParaRPr lang="en-US" sz="120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50294" marR="50294" marT="20188" marB="20188" anchor="ctr"/>
                </a:tc>
                <a:extLst>
                  <a:ext uri="{0D108BD9-81ED-4DB2-BD59-A6C34878D82A}">
                    <a16:rowId xmlns:a16="http://schemas.microsoft.com/office/drawing/2014/main" val="2461650908"/>
                  </a:ext>
                </a:extLst>
              </a:tr>
              <a:tr h="287378">
                <a:tc>
                  <a:txBody>
                    <a:bodyPr/>
                    <a:lstStyle/>
                    <a:p>
                      <a:pPr algn="just">
                        <a:lnSpc>
                          <a:spcPts val="1300"/>
                        </a:lnSpc>
                      </a:pPr>
                      <a:r>
                        <a:rPr lang="en-US" sz="1200" b="0" u="none" dirty="0">
                          <a:effectLst/>
                        </a:rPr>
                        <a:t>Req 5: Network model</a:t>
                      </a:r>
                    </a:p>
                  </a:txBody>
                  <a:tcPr marL="50294" marR="50294" marT="20188" marB="20188" anchor="ctr"/>
                </a:tc>
                <a:tc>
                  <a:txBody>
                    <a:bodyPr/>
                    <a:lstStyle/>
                    <a:p>
                      <a:pPr algn="just">
                        <a:lnSpc>
                          <a:spcPts val="1300"/>
                        </a:lnSpc>
                      </a:pPr>
                      <a:r>
                        <a:rPr lang="en-US" sz="1200" u="none" dirty="0">
                          <a:effectLst/>
                        </a:rPr>
                        <a:t>Yes</a:t>
                      </a:r>
                      <a:endParaRPr lang="en-US" sz="120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50294" marR="50294" marT="20188" marB="20188" anchor="ctr"/>
                </a:tc>
                <a:extLst>
                  <a:ext uri="{0D108BD9-81ED-4DB2-BD59-A6C34878D82A}">
                    <a16:rowId xmlns:a16="http://schemas.microsoft.com/office/drawing/2014/main" val="2208022709"/>
                  </a:ext>
                </a:extLst>
              </a:tr>
              <a:tr h="294831">
                <a:tc>
                  <a:txBody>
                    <a:bodyPr/>
                    <a:lstStyle/>
                    <a:p>
                      <a:pPr algn="just">
                        <a:lnSpc>
                          <a:spcPts val="1300"/>
                        </a:lnSpc>
                      </a:pPr>
                      <a:r>
                        <a:rPr lang="en-US" sz="1200" b="0" u="none" dirty="0">
                          <a:effectLst/>
                        </a:rPr>
                        <a:t>Req 6: Generic feature exchange model</a:t>
                      </a:r>
                    </a:p>
                  </a:txBody>
                  <a:tcPr marL="50294" marR="50294" marT="20188" marB="20188" anchor="ctr"/>
                </a:tc>
                <a:tc>
                  <a:txBody>
                    <a:bodyPr/>
                    <a:lstStyle/>
                    <a:p>
                      <a:pPr algn="just">
                        <a:lnSpc>
                          <a:spcPts val="1300"/>
                        </a:lnSpc>
                      </a:pPr>
                      <a:r>
                        <a:rPr lang="en-US" sz="1200" u="none" dirty="0">
                          <a:effectLst/>
                        </a:rPr>
                        <a:t>Yes – Implemented in GML</a:t>
                      </a:r>
                      <a:endParaRPr lang="en-US" sz="120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50294" marR="50294" marT="20188" marB="20188" anchor="ctr"/>
                </a:tc>
                <a:extLst>
                  <a:ext uri="{0D108BD9-81ED-4DB2-BD59-A6C34878D82A}">
                    <a16:rowId xmlns:a16="http://schemas.microsoft.com/office/drawing/2014/main" val="438661912"/>
                  </a:ext>
                </a:extLst>
              </a:tr>
            </a:tbl>
          </a:graphicData>
        </a:graphic>
      </p:graphicFrame>
      <p:sp>
        <p:nvSpPr>
          <p:cNvPr id="12" name="TekstSylinder 11">
            <a:extLst>
              <a:ext uri="{FF2B5EF4-FFF2-40B4-BE49-F238E27FC236}">
                <a16:creationId xmlns:a16="http://schemas.microsoft.com/office/drawing/2014/main" id="{9A85B638-D6EB-4322-8BCA-3163255E0D29}"/>
              </a:ext>
            </a:extLst>
          </p:cNvPr>
          <p:cNvSpPr txBox="1"/>
          <p:nvPr/>
        </p:nvSpPr>
        <p:spPr>
          <a:xfrm>
            <a:off x="1039870" y="3612584"/>
            <a:ext cx="5730030" cy="923330"/>
          </a:xfrm>
          <a:prstGeom prst="rect">
            <a:avLst/>
          </a:prstGeom>
          <a:noFill/>
        </p:spPr>
        <p:txBody>
          <a:bodyPr wrap="none" rtlCol="0">
            <a:spAutoFit/>
          </a:bodyPr>
          <a:lstStyle/>
          <a:p>
            <a:r>
              <a:rPr lang="nb-NO" dirty="0" err="1">
                <a:latin typeface="Arial Nova" panose="020B0504020202020204" pitchFamily="34" charset="0"/>
              </a:rPr>
              <a:t>Future</a:t>
            </a:r>
            <a:r>
              <a:rPr lang="nb-NO" dirty="0">
                <a:latin typeface="Arial Nova" panose="020B0504020202020204" pitchFamily="34" charset="0"/>
              </a:rPr>
              <a:t> </a:t>
            </a:r>
            <a:r>
              <a:rPr lang="nb-NO" dirty="0" err="1">
                <a:latin typeface="Arial Nova" panose="020B0504020202020204" pitchFamily="34" charset="0"/>
              </a:rPr>
              <a:t>improvements</a:t>
            </a:r>
            <a:r>
              <a:rPr lang="nb-NO" dirty="0">
                <a:latin typeface="Arial Nova" panose="020B0504020202020204" pitchFamily="34" charset="0"/>
              </a:rPr>
              <a:t>:</a:t>
            </a:r>
          </a:p>
          <a:p>
            <a:pPr marL="285750" indent="-285750">
              <a:buFont typeface="Arial" panose="020B0604020202020204" pitchFamily="34" charset="0"/>
              <a:buChar char="•"/>
            </a:pPr>
            <a:r>
              <a:rPr lang="nb-NO" dirty="0">
                <a:latin typeface="Arial Nova" panose="020B0504020202020204" pitchFamily="34" charset="0"/>
              </a:rPr>
              <a:t>More </a:t>
            </a:r>
            <a:r>
              <a:rPr lang="nb-NO" dirty="0" err="1">
                <a:latin typeface="Arial Nova" panose="020B0504020202020204" pitchFamily="34" charset="0"/>
              </a:rPr>
              <a:t>complex</a:t>
            </a:r>
            <a:r>
              <a:rPr lang="nb-NO" dirty="0">
                <a:latin typeface="Arial Nova" panose="020B0504020202020204" pitchFamily="34" charset="0"/>
              </a:rPr>
              <a:t> </a:t>
            </a:r>
            <a:r>
              <a:rPr lang="nb-NO" dirty="0" err="1">
                <a:latin typeface="Arial Nova" panose="020B0504020202020204" pitchFamily="34" charset="0"/>
              </a:rPr>
              <a:t>road</a:t>
            </a:r>
            <a:r>
              <a:rPr lang="nb-NO" dirty="0">
                <a:latin typeface="Arial Nova" panose="020B0504020202020204" pitchFamily="34" charset="0"/>
              </a:rPr>
              <a:t> </a:t>
            </a:r>
            <a:r>
              <a:rPr lang="nb-NO" dirty="0" err="1">
                <a:latin typeface="Arial Nova" panose="020B0504020202020204" pitchFamily="34" charset="0"/>
              </a:rPr>
              <a:t>network</a:t>
            </a:r>
            <a:r>
              <a:rPr lang="nb-NO" dirty="0">
                <a:latin typeface="Arial Nova" panose="020B0504020202020204" pitchFamily="34" charset="0"/>
              </a:rPr>
              <a:t> </a:t>
            </a:r>
            <a:r>
              <a:rPr lang="nb-NO" dirty="0" err="1">
                <a:latin typeface="Arial Nova" panose="020B0504020202020204" pitchFamily="34" charset="0"/>
              </a:rPr>
              <a:t>models</a:t>
            </a:r>
            <a:r>
              <a:rPr lang="nb-NO" dirty="0">
                <a:latin typeface="Arial Nova" panose="020B0504020202020204" pitchFamily="34" charset="0"/>
              </a:rPr>
              <a:t> (GDF, NDS)</a:t>
            </a:r>
          </a:p>
          <a:p>
            <a:pPr marL="285750" indent="-285750">
              <a:buFont typeface="Arial" panose="020B0604020202020204" pitchFamily="34" charset="0"/>
              <a:buChar char="•"/>
            </a:pPr>
            <a:r>
              <a:rPr lang="nb-NO" dirty="0">
                <a:latin typeface="Arial Nova" panose="020B0504020202020204" pitchFamily="34" charset="0"/>
              </a:rPr>
              <a:t>Belts and </a:t>
            </a:r>
            <a:r>
              <a:rPr lang="nb-NO" dirty="0" err="1">
                <a:latin typeface="Arial Nova" panose="020B0504020202020204" pitchFamily="34" charset="0"/>
              </a:rPr>
              <a:t>Traffic</a:t>
            </a:r>
            <a:r>
              <a:rPr lang="nb-NO" dirty="0">
                <a:latin typeface="Arial Nova" panose="020B0504020202020204" pitchFamily="34" charset="0"/>
              </a:rPr>
              <a:t> </a:t>
            </a:r>
            <a:r>
              <a:rPr lang="nb-NO" dirty="0" err="1">
                <a:latin typeface="Arial Nova" panose="020B0504020202020204" pitchFamily="34" charset="0"/>
              </a:rPr>
              <a:t>spaces</a:t>
            </a:r>
            <a:r>
              <a:rPr lang="nb-NO" dirty="0">
                <a:latin typeface="Arial Nova" panose="020B0504020202020204" pitchFamily="34" charset="0"/>
              </a:rPr>
              <a:t> (GDF 5.2 and CityGML 3.0)</a:t>
            </a:r>
            <a:endParaRPr lang="en-US" dirty="0">
              <a:latin typeface="Arial Nova" panose="020B0504020202020204" pitchFamily="34" charset="0"/>
            </a:endParaRPr>
          </a:p>
        </p:txBody>
      </p:sp>
      <p:pic>
        <p:nvPicPr>
          <p:cNvPr id="8" name="Bilde 7">
            <a:extLst>
              <a:ext uri="{FF2B5EF4-FFF2-40B4-BE49-F238E27FC236}">
                <a16:creationId xmlns:a16="http://schemas.microsoft.com/office/drawing/2014/main" id="{D7014F10-4B8F-48C5-BC20-C2CC1F79B46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9" name="Pil: femkant 8">
            <a:extLst>
              <a:ext uri="{FF2B5EF4-FFF2-40B4-BE49-F238E27FC236}">
                <a16:creationId xmlns:a16="http://schemas.microsoft.com/office/drawing/2014/main" id="{FA4CFCF8-B78C-484A-A9BE-3E7E6ED01036}"/>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0" name="Pil: femkant 9">
            <a:extLst>
              <a:ext uri="{FF2B5EF4-FFF2-40B4-BE49-F238E27FC236}">
                <a16:creationId xmlns:a16="http://schemas.microsoft.com/office/drawing/2014/main" id="{F83EF304-FDFD-499C-8A76-C39019F58F91}"/>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1" name="Pil: femkant 10">
            <a:extLst>
              <a:ext uri="{FF2B5EF4-FFF2-40B4-BE49-F238E27FC236}">
                <a16:creationId xmlns:a16="http://schemas.microsoft.com/office/drawing/2014/main" id="{1BC96AB1-C269-40EB-8FD7-99CDB64E4EC4}"/>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3" name="Pil: femkant 12">
            <a:extLst>
              <a:ext uri="{FF2B5EF4-FFF2-40B4-BE49-F238E27FC236}">
                <a16:creationId xmlns:a16="http://schemas.microsoft.com/office/drawing/2014/main" id="{C90FB845-22A4-423B-A74B-4BE2F4B15C3C}"/>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14" name="Pil: femkant 13">
            <a:extLst>
              <a:ext uri="{FF2B5EF4-FFF2-40B4-BE49-F238E27FC236}">
                <a16:creationId xmlns:a16="http://schemas.microsoft.com/office/drawing/2014/main" id="{B5423A31-A57D-43B8-9462-D0CBB17A7CF1}"/>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15" name="Pil: femkant 14">
            <a:extLst>
              <a:ext uri="{FF2B5EF4-FFF2-40B4-BE49-F238E27FC236}">
                <a16:creationId xmlns:a16="http://schemas.microsoft.com/office/drawing/2014/main" id="{529E45E0-371E-481C-A050-FADA248CB897}"/>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17" name="Pil: femkant 16">
            <a:extLst>
              <a:ext uri="{FF2B5EF4-FFF2-40B4-BE49-F238E27FC236}">
                <a16:creationId xmlns:a16="http://schemas.microsoft.com/office/drawing/2014/main" id="{A8B295C7-BC80-40C5-8BBB-8DBC3A46132D}"/>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18" name="Pil: femkant 17">
            <a:extLst>
              <a:ext uri="{FF2B5EF4-FFF2-40B4-BE49-F238E27FC236}">
                <a16:creationId xmlns:a16="http://schemas.microsoft.com/office/drawing/2014/main" id="{6F776F54-8512-445C-915A-A83E272E6F54}"/>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20" name="Pil: femkant 19">
            <a:extLst>
              <a:ext uri="{FF2B5EF4-FFF2-40B4-BE49-F238E27FC236}">
                <a16:creationId xmlns:a16="http://schemas.microsoft.com/office/drawing/2014/main" id="{94CAAF28-7F54-4B73-998F-C8B769499F61}"/>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21" name="Pil: femkant 20">
            <a:extLst>
              <a:ext uri="{FF2B5EF4-FFF2-40B4-BE49-F238E27FC236}">
                <a16:creationId xmlns:a16="http://schemas.microsoft.com/office/drawing/2014/main" id="{8473B387-152A-4F09-849A-E02B0321C3F4}"/>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2" name="Pil: femkant 21">
            <a:extLst>
              <a:ext uri="{FF2B5EF4-FFF2-40B4-BE49-F238E27FC236}">
                <a16:creationId xmlns:a16="http://schemas.microsoft.com/office/drawing/2014/main" id="{99ECEFBD-0D2B-488A-AE26-CED4E0147C57}"/>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3" name="Pil: femkant 22">
            <a:extLst>
              <a:ext uri="{FF2B5EF4-FFF2-40B4-BE49-F238E27FC236}">
                <a16:creationId xmlns:a16="http://schemas.microsoft.com/office/drawing/2014/main" id="{0C302D39-BC0D-41A3-AF9B-E4B6CE50892E}"/>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4" name="Pil: femkant 23">
            <a:extLst>
              <a:ext uri="{FF2B5EF4-FFF2-40B4-BE49-F238E27FC236}">
                <a16:creationId xmlns:a16="http://schemas.microsoft.com/office/drawing/2014/main" id="{B928BE3F-6552-46CB-8916-A0DDB6132A0E}"/>
              </a:ext>
            </a:extLst>
          </p:cNvPr>
          <p:cNvSpPr/>
          <p:nvPr/>
        </p:nvSpPr>
        <p:spPr>
          <a:xfrm>
            <a:off x="4344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13</a:t>
            </a:r>
            <a:endParaRPr lang="en-US" sz="900" dirty="0"/>
          </a:p>
        </p:txBody>
      </p:sp>
      <p:sp>
        <p:nvSpPr>
          <p:cNvPr id="25" name="Pil: femkant 24">
            <a:extLst>
              <a:ext uri="{FF2B5EF4-FFF2-40B4-BE49-F238E27FC236}">
                <a16:creationId xmlns:a16="http://schemas.microsoft.com/office/drawing/2014/main" id="{442587A4-BA52-4CFF-899D-E186F3CBC654}"/>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6" name="Pil: femkant 25">
            <a:extLst>
              <a:ext uri="{FF2B5EF4-FFF2-40B4-BE49-F238E27FC236}">
                <a16:creationId xmlns:a16="http://schemas.microsoft.com/office/drawing/2014/main" id="{E1154276-4C9F-4AAF-8565-E14B2E6BE36F}"/>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7" name="Pil: femkant 26">
            <a:extLst>
              <a:ext uri="{FF2B5EF4-FFF2-40B4-BE49-F238E27FC236}">
                <a16:creationId xmlns:a16="http://schemas.microsoft.com/office/drawing/2014/main" id="{7072A610-2213-4DFF-8851-03A8115C2271}"/>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8" name="Pil: femkant 27">
            <a:extLst>
              <a:ext uri="{FF2B5EF4-FFF2-40B4-BE49-F238E27FC236}">
                <a16:creationId xmlns:a16="http://schemas.microsoft.com/office/drawing/2014/main" id="{529F1916-1EC3-409C-8AB4-FA11C8F74EAE}"/>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9" name="Pil: femkant 28">
            <a:extLst>
              <a:ext uri="{FF2B5EF4-FFF2-40B4-BE49-F238E27FC236}">
                <a16:creationId xmlns:a16="http://schemas.microsoft.com/office/drawing/2014/main" id="{C3379043-1BD1-4D3B-B401-3D47FA8C9386}"/>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0" name="Pil: femkant 29">
            <a:extLst>
              <a:ext uri="{FF2B5EF4-FFF2-40B4-BE49-F238E27FC236}">
                <a16:creationId xmlns:a16="http://schemas.microsoft.com/office/drawing/2014/main" id="{F7445558-8DD6-4852-A3D0-45B5F3259627}"/>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1" name="Pil: femkant 30">
            <a:extLst>
              <a:ext uri="{FF2B5EF4-FFF2-40B4-BE49-F238E27FC236}">
                <a16:creationId xmlns:a16="http://schemas.microsoft.com/office/drawing/2014/main" id="{CD080D5E-443D-49E9-933E-1A3FE8659BDD}"/>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2" name="Pil: femkant 31">
            <a:extLst>
              <a:ext uri="{FF2B5EF4-FFF2-40B4-BE49-F238E27FC236}">
                <a16:creationId xmlns:a16="http://schemas.microsoft.com/office/drawing/2014/main" id="{F8014A8D-4DA8-4604-8BE3-2AD506517574}"/>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3" name="Pil: femkant 32">
            <a:extLst>
              <a:ext uri="{FF2B5EF4-FFF2-40B4-BE49-F238E27FC236}">
                <a16:creationId xmlns:a16="http://schemas.microsoft.com/office/drawing/2014/main" id="{14BAE7D0-5827-4EB7-9146-3B34C7AB775F}"/>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4" name="Pil: femkant 33">
            <a:extLst>
              <a:ext uri="{FF2B5EF4-FFF2-40B4-BE49-F238E27FC236}">
                <a16:creationId xmlns:a16="http://schemas.microsoft.com/office/drawing/2014/main" id="{AF3DFEF2-865A-4D32-8949-EE0428B6BD99}"/>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5" name="Pil: femkant 34">
            <a:extLst>
              <a:ext uri="{FF2B5EF4-FFF2-40B4-BE49-F238E27FC236}">
                <a16:creationId xmlns:a16="http://schemas.microsoft.com/office/drawing/2014/main" id="{2E98D5BD-1322-48ED-8614-B8E6081D5DEA}"/>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6" name="Pil: femkant 35">
            <a:extLst>
              <a:ext uri="{FF2B5EF4-FFF2-40B4-BE49-F238E27FC236}">
                <a16:creationId xmlns:a16="http://schemas.microsoft.com/office/drawing/2014/main" id="{8E87F184-72F8-4882-B44F-12B80D3F30CB}"/>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7" name="Pil: femkant 36">
            <a:extLst>
              <a:ext uri="{FF2B5EF4-FFF2-40B4-BE49-F238E27FC236}">
                <a16:creationId xmlns:a16="http://schemas.microsoft.com/office/drawing/2014/main" id="{190D0E28-9E7D-40C4-98CD-3A83D42DF23B}"/>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8" name="Rektangel 37">
            <a:extLst>
              <a:ext uri="{FF2B5EF4-FFF2-40B4-BE49-F238E27FC236}">
                <a16:creationId xmlns:a16="http://schemas.microsoft.com/office/drawing/2014/main" id="{E178CF35-B579-44D8-ABFD-75C2D925C76C}"/>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spTree>
    <p:extLst>
      <p:ext uri="{BB962C8B-B14F-4D97-AF65-F5344CB8AC3E}">
        <p14:creationId xmlns:p14="http://schemas.microsoft.com/office/powerpoint/2010/main" val="326393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pic>
        <p:nvPicPr>
          <p:cNvPr id="6" name="Plassholder for innhold 5">
            <a:extLst>
              <a:ext uri="{FF2B5EF4-FFF2-40B4-BE49-F238E27FC236}">
                <a16:creationId xmlns:a16="http://schemas.microsoft.com/office/drawing/2014/main" id="{2DC0114A-39D4-4E0D-82ED-547D2872FB4D}"/>
              </a:ext>
            </a:extLst>
          </p:cNvPr>
          <p:cNvPicPr>
            <a:picLocks noGrp="1" noChangeAspect="1"/>
          </p:cNvPicPr>
          <p:nvPr>
            <p:ph sz="half" idx="1"/>
          </p:nvPr>
        </p:nvPicPr>
        <p:blipFill>
          <a:blip r:embed="rId4"/>
          <a:stretch>
            <a:fillRect/>
          </a:stretch>
        </p:blipFill>
        <p:spPr>
          <a:xfrm>
            <a:off x="1078677" y="154017"/>
            <a:ext cx="3813470" cy="4886156"/>
          </a:xfrm>
        </p:spPr>
      </p:pic>
      <p:sp>
        <p:nvSpPr>
          <p:cNvPr id="2" name="Snakkeboble: oval 1">
            <a:extLst>
              <a:ext uri="{FF2B5EF4-FFF2-40B4-BE49-F238E27FC236}">
                <a16:creationId xmlns:a16="http://schemas.microsoft.com/office/drawing/2014/main" id="{84B9BB8E-8688-456F-B11F-2BFE437CBE2C}"/>
              </a:ext>
            </a:extLst>
          </p:cNvPr>
          <p:cNvSpPr/>
          <p:nvPr/>
        </p:nvSpPr>
        <p:spPr>
          <a:xfrm>
            <a:off x="3814800" y="1048406"/>
            <a:ext cx="1158765" cy="305508"/>
          </a:xfrm>
          <a:prstGeom prst="wedgeEllipseCallout">
            <a:avLst>
              <a:gd name="adj1" fmla="val -58928"/>
              <a:gd name="adj2" fmla="val 789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1100" dirty="0" err="1">
                <a:latin typeface="Arial Nova" panose="020B0504020202020204" pitchFamily="34" charset="0"/>
              </a:rPr>
              <a:t>Syntactic</a:t>
            </a:r>
            <a:endParaRPr lang="en-US" sz="1100" dirty="0">
              <a:latin typeface="Arial Nova" panose="020B0504020202020204" pitchFamily="34" charset="0"/>
            </a:endParaRPr>
          </a:p>
        </p:txBody>
      </p:sp>
      <p:sp>
        <p:nvSpPr>
          <p:cNvPr id="7" name="Snakkeboble: oval 6">
            <a:extLst>
              <a:ext uri="{FF2B5EF4-FFF2-40B4-BE49-F238E27FC236}">
                <a16:creationId xmlns:a16="http://schemas.microsoft.com/office/drawing/2014/main" id="{5C37E348-B7E2-4917-947F-C95AA5021015}"/>
              </a:ext>
            </a:extLst>
          </p:cNvPr>
          <p:cNvSpPr/>
          <p:nvPr/>
        </p:nvSpPr>
        <p:spPr>
          <a:xfrm>
            <a:off x="3774091" y="1749973"/>
            <a:ext cx="1158765" cy="305508"/>
          </a:xfrm>
          <a:prstGeom prst="wedgeEllipseCallout">
            <a:avLst>
              <a:gd name="adj1" fmla="val -58928"/>
              <a:gd name="adj2" fmla="val 9537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1100" dirty="0" err="1">
                <a:latin typeface="Arial Nova" panose="020B0504020202020204" pitchFamily="34" charset="0"/>
              </a:rPr>
              <a:t>Semantic</a:t>
            </a:r>
            <a:endParaRPr lang="en-US" sz="1100" dirty="0">
              <a:latin typeface="Arial Nova" panose="020B0504020202020204" pitchFamily="34" charset="0"/>
            </a:endParaRPr>
          </a:p>
        </p:txBody>
      </p:sp>
      <p:sp>
        <p:nvSpPr>
          <p:cNvPr id="8" name="Snakkeboble: oval 7">
            <a:extLst>
              <a:ext uri="{FF2B5EF4-FFF2-40B4-BE49-F238E27FC236}">
                <a16:creationId xmlns:a16="http://schemas.microsoft.com/office/drawing/2014/main" id="{6C0F5020-1E6B-4BFF-A231-85706914A109}"/>
              </a:ext>
            </a:extLst>
          </p:cNvPr>
          <p:cNvSpPr/>
          <p:nvPr/>
        </p:nvSpPr>
        <p:spPr>
          <a:xfrm>
            <a:off x="4507560" y="3935746"/>
            <a:ext cx="1635324" cy="318695"/>
          </a:xfrm>
          <a:prstGeom prst="wedgeEllipseCallout">
            <a:avLst>
              <a:gd name="adj1" fmla="val -72488"/>
              <a:gd name="adj2" fmla="val -126361"/>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1100" dirty="0" err="1">
                <a:latin typeface="Arial Nova" panose="020B0504020202020204" pitchFamily="34" charset="0"/>
              </a:rPr>
              <a:t>Implementation</a:t>
            </a:r>
            <a:endParaRPr lang="en-US" sz="1100" dirty="0">
              <a:latin typeface="Arial Nova" panose="020B0504020202020204" pitchFamily="34" charset="0"/>
            </a:endParaRPr>
          </a:p>
        </p:txBody>
      </p:sp>
      <p:pic>
        <p:nvPicPr>
          <p:cNvPr id="12" name="Bilde 11">
            <a:extLst>
              <a:ext uri="{FF2B5EF4-FFF2-40B4-BE49-F238E27FC236}">
                <a16:creationId xmlns:a16="http://schemas.microsoft.com/office/drawing/2014/main" id="{18FFBF05-FFEB-4185-8D80-22DAEFEDA42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14" name="Tittel 4">
            <a:extLst>
              <a:ext uri="{FF2B5EF4-FFF2-40B4-BE49-F238E27FC236}">
                <a16:creationId xmlns:a16="http://schemas.microsoft.com/office/drawing/2014/main" id="{64C220E5-6B4A-4F79-A813-733970953448}"/>
              </a:ext>
            </a:extLst>
          </p:cNvPr>
          <p:cNvSpPr>
            <a:spLocks noGrp="1"/>
          </p:cNvSpPr>
          <p:nvPr>
            <p:ph type="title"/>
          </p:nvPr>
        </p:nvSpPr>
        <p:spPr>
          <a:xfrm>
            <a:off x="5229224" y="1133296"/>
            <a:ext cx="3707741" cy="857250"/>
          </a:xfrm>
        </p:spPr>
        <p:txBody>
          <a:bodyPr>
            <a:normAutofit/>
          </a:bodyPr>
          <a:lstStyle/>
          <a:p>
            <a:pPr algn="ctr"/>
            <a:r>
              <a:rPr lang="nb-NO" sz="2400" b="0" dirty="0"/>
              <a:t>SRQ3: Integration of </a:t>
            </a:r>
            <a:r>
              <a:rPr lang="nb-NO" sz="2400" b="0" dirty="0" err="1"/>
              <a:t>models</a:t>
            </a:r>
            <a:r>
              <a:rPr lang="nb-NO" sz="2400" b="0" dirty="0"/>
              <a:t> for GIS and BIM</a:t>
            </a:r>
            <a:endParaRPr lang="en-US" sz="2400" b="0" dirty="0"/>
          </a:p>
        </p:txBody>
      </p:sp>
      <p:sp>
        <p:nvSpPr>
          <p:cNvPr id="15" name="Rektangel 14">
            <a:extLst>
              <a:ext uri="{FF2B5EF4-FFF2-40B4-BE49-F238E27FC236}">
                <a16:creationId xmlns:a16="http://schemas.microsoft.com/office/drawing/2014/main" id="{54AC90B0-C177-4BBC-B237-E7D9A10E86E7}"/>
              </a:ext>
            </a:extLst>
          </p:cNvPr>
          <p:cNvSpPr/>
          <p:nvPr/>
        </p:nvSpPr>
        <p:spPr>
          <a:xfrm>
            <a:off x="5325222" y="1981974"/>
            <a:ext cx="3611743" cy="1200329"/>
          </a:xfrm>
          <a:prstGeom prst="rect">
            <a:avLst/>
          </a:prstGeom>
        </p:spPr>
        <p:txBody>
          <a:bodyPr wrap="square">
            <a:spAutoFit/>
          </a:bodyPr>
          <a:lstStyle/>
          <a:p>
            <a:pPr algn="ctr"/>
            <a:r>
              <a:rPr lang="en-US" i="1" dirty="0"/>
              <a:t>“How can information models and semantics for implementation technologies for BIM be integrated and linked with GIS standards?”</a:t>
            </a:r>
          </a:p>
        </p:txBody>
      </p:sp>
      <p:sp>
        <p:nvSpPr>
          <p:cNvPr id="11" name="Pil: femkant 10">
            <a:extLst>
              <a:ext uri="{FF2B5EF4-FFF2-40B4-BE49-F238E27FC236}">
                <a16:creationId xmlns:a16="http://schemas.microsoft.com/office/drawing/2014/main" id="{E2509E68-26F5-4352-8227-B2A81B1FB3D0}"/>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3" name="Pil: femkant 12">
            <a:extLst>
              <a:ext uri="{FF2B5EF4-FFF2-40B4-BE49-F238E27FC236}">
                <a16:creationId xmlns:a16="http://schemas.microsoft.com/office/drawing/2014/main" id="{D136E123-37EF-4835-8297-3331F037D2A7}"/>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6" name="Pil: femkant 15">
            <a:extLst>
              <a:ext uri="{FF2B5EF4-FFF2-40B4-BE49-F238E27FC236}">
                <a16:creationId xmlns:a16="http://schemas.microsoft.com/office/drawing/2014/main" id="{7A80FB25-2567-457F-8F23-745874B159A6}"/>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7" name="Pil: femkant 16">
            <a:extLst>
              <a:ext uri="{FF2B5EF4-FFF2-40B4-BE49-F238E27FC236}">
                <a16:creationId xmlns:a16="http://schemas.microsoft.com/office/drawing/2014/main" id="{8C89436F-338B-4D08-9B16-147D6C943218}"/>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18" name="Pil: femkant 17">
            <a:extLst>
              <a:ext uri="{FF2B5EF4-FFF2-40B4-BE49-F238E27FC236}">
                <a16:creationId xmlns:a16="http://schemas.microsoft.com/office/drawing/2014/main" id="{EEC19780-0EC8-46E5-B105-1ED3667CE60A}"/>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19" name="Pil: femkant 18">
            <a:extLst>
              <a:ext uri="{FF2B5EF4-FFF2-40B4-BE49-F238E27FC236}">
                <a16:creationId xmlns:a16="http://schemas.microsoft.com/office/drawing/2014/main" id="{71E48E87-EC33-4ABB-83F0-6EAEA77CF5F8}"/>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20" name="Pil: femkant 19">
            <a:extLst>
              <a:ext uri="{FF2B5EF4-FFF2-40B4-BE49-F238E27FC236}">
                <a16:creationId xmlns:a16="http://schemas.microsoft.com/office/drawing/2014/main" id="{0902D9C9-8F5F-468D-8A3B-D7ECA8AA080B}"/>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21" name="Pil: femkant 20">
            <a:extLst>
              <a:ext uri="{FF2B5EF4-FFF2-40B4-BE49-F238E27FC236}">
                <a16:creationId xmlns:a16="http://schemas.microsoft.com/office/drawing/2014/main" id="{75356065-1489-4BAD-B0B0-0367DDA90F90}"/>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22" name="Pil: femkant 21">
            <a:extLst>
              <a:ext uri="{FF2B5EF4-FFF2-40B4-BE49-F238E27FC236}">
                <a16:creationId xmlns:a16="http://schemas.microsoft.com/office/drawing/2014/main" id="{6D9B7A68-48F7-483F-AD80-605D71DBB2DA}"/>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23" name="Pil: femkant 22">
            <a:extLst>
              <a:ext uri="{FF2B5EF4-FFF2-40B4-BE49-F238E27FC236}">
                <a16:creationId xmlns:a16="http://schemas.microsoft.com/office/drawing/2014/main" id="{7B90EF1C-BE0A-4E83-8C1D-C2144F723202}"/>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4" name="Pil: femkant 23">
            <a:extLst>
              <a:ext uri="{FF2B5EF4-FFF2-40B4-BE49-F238E27FC236}">
                <a16:creationId xmlns:a16="http://schemas.microsoft.com/office/drawing/2014/main" id="{2F71C0F0-7B95-4BC0-A38C-81C79DA04F60}"/>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5" name="Pil: femkant 24">
            <a:extLst>
              <a:ext uri="{FF2B5EF4-FFF2-40B4-BE49-F238E27FC236}">
                <a16:creationId xmlns:a16="http://schemas.microsoft.com/office/drawing/2014/main" id="{B92A2CD5-E53F-4E39-90D9-8ED3D63E83ED}"/>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6" name="Pil: femkant 25">
            <a:extLst>
              <a:ext uri="{FF2B5EF4-FFF2-40B4-BE49-F238E27FC236}">
                <a16:creationId xmlns:a16="http://schemas.microsoft.com/office/drawing/2014/main" id="{C4529BFF-3C65-43C3-BD82-F0BC60DC36F9}"/>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27" name="Pil: femkant 26">
            <a:extLst>
              <a:ext uri="{FF2B5EF4-FFF2-40B4-BE49-F238E27FC236}">
                <a16:creationId xmlns:a16="http://schemas.microsoft.com/office/drawing/2014/main" id="{02204B57-E43C-4A98-8B62-97C98316ACE0}"/>
              </a:ext>
            </a:extLst>
          </p:cNvPr>
          <p:cNvSpPr/>
          <p:nvPr/>
        </p:nvSpPr>
        <p:spPr>
          <a:xfrm>
            <a:off x="4650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14</a:t>
            </a:r>
            <a:endParaRPr lang="en-US" sz="900" dirty="0"/>
          </a:p>
        </p:txBody>
      </p:sp>
      <p:sp>
        <p:nvSpPr>
          <p:cNvPr id="28" name="Pil: femkant 27">
            <a:extLst>
              <a:ext uri="{FF2B5EF4-FFF2-40B4-BE49-F238E27FC236}">
                <a16:creationId xmlns:a16="http://schemas.microsoft.com/office/drawing/2014/main" id="{5E30F5B3-7B52-4A94-BC33-04C38A4C0ABE}"/>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9" name="Pil: femkant 28">
            <a:extLst>
              <a:ext uri="{FF2B5EF4-FFF2-40B4-BE49-F238E27FC236}">
                <a16:creationId xmlns:a16="http://schemas.microsoft.com/office/drawing/2014/main" id="{278752D1-6E16-495D-A91F-07ECDFE2C2C1}"/>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0" name="Pil: femkant 29">
            <a:extLst>
              <a:ext uri="{FF2B5EF4-FFF2-40B4-BE49-F238E27FC236}">
                <a16:creationId xmlns:a16="http://schemas.microsoft.com/office/drawing/2014/main" id="{F277CBAB-B186-47BA-9835-5C348A0E05F3}"/>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1" name="Pil: femkant 30">
            <a:extLst>
              <a:ext uri="{FF2B5EF4-FFF2-40B4-BE49-F238E27FC236}">
                <a16:creationId xmlns:a16="http://schemas.microsoft.com/office/drawing/2014/main" id="{04CD9361-8BBD-4BC0-A50C-E80E4DDB449C}"/>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2" name="Pil: femkant 31">
            <a:extLst>
              <a:ext uri="{FF2B5EF4-FFF2-40B4-BE49-F238E27FC236}">
                <a16:creationId xmlns:a16="http://schemas.microsoft.com/office/drawing/2014/main" id="{FF65B268-2752-4159-B275-7E1096A24B0F}"/>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3" name="Pil: femkant 32">
            <a:extLst>
              <a:ext uri="{FF2B5EF4-FFF2-40B4-BE49-F238E27FC236}">
                <a16:creationId xmlns:a16="http://schemas.microsoft.com/office/drawing/2014/main" id="{92805B19-C4D3-4A31-8786-D338C904327D}"/>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4" name="Pil: femkant 33">
            <a:extLst>
              <a:ext uri="{FF2B5EF4-FFF2-40B4-BE49-F238E27FC236}">
                <a16:creationId xmlns:a16="http://schemas.microsoft.com/office/drawing/2014/main" id="{30782217-6880-45FE-BA37-56D5B35D6DDE}"/>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5" name="Pil: femkant 34">
            <a:extLst>
              <a:ext uri="{FF2B5EF4-FFF2-40B4-BE49-F238E27FC236}">
                <a16:creationId xmlns:a16="http://schemas.microsoft.com/office/drawing/2014/main" id="{04F680C5-A1B5-41F9-9AFA-74820E98E91C}"/>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6" name="Pil: femkant 35">
            <a:extLst>
              <a:ext uri="{FF2B5EF4-FFF2-40B4-BE49-F238E27FC236}">
                <a16:creationId xmlns:a16="http://schemas.microsoft.com/office/drawing/2014/main" id="{2383BA64-82BB-43AA-9981-F15AE5DF5838}"/>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7" name="Pil: femkant 36">
            <a:extLst>
              <a:ext uri="{FF2B5EF4-FFF2-40B4-BE49-F238E27FC236}">
                <a16:creationId xmlns:a16="http://schemas.microsoft.com/office/drawing/2014/main" id="{FD22841D-F0B2-4A57-A6D4-C534DAEAA306}"/>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8" name="Pil: femkant 37">
            <a:extLst>
              <a:ext uri="{FF2B5EF4-FFF2-40B4-BE49-F238E27FC236}">
                <a16:creationId xmlns:a16="http://schemas.microsoft.com/office/drawing/2014/main" id="{A8515129-8636-42F6-B31B-102EB2D2E9CA}"/>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9" name="Pil: femkant 38">
            <a:extLst>
              <a:ext uri="{FF2B5EF4-FFF2-40B4-BE49-F238E27FC236}">
                <a16:creationId xmlns:a16="http://schemas.microsoft.com/office/drawing/2014/main" id="{BA97C64E-E65F-4D00-AD73-8EC183C5294D}"/>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0" name="Rektangel 39">
            <a:extLst>
              <a:ext uri="{FF2B5EF4-FFF2-40B4-BE49-F238E27FC236}">
                <a16:creationId xmlns:a16="http://schemas.microsoft.com/office/drawing/2014/main" id="{2A9756AC-956B-457F-8062-25633A5DBC40}"/>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spTree>
    <p:extLst>
      <p:ext uri="{BB962C8B-B14F-4D97-AF65-F5344CB8AC3E}">
        <p14:creationId xmlns:p14="http://schemas.microsoft.com/office/powerpoint/2010/main" val="97036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descr="stripe_tekst_eng_16_9.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3" name="Plassholder for innhold 2">
            <a:extLst>
              <a:ext uri="{FF2B5EF4-FFF2-40B4-BE49-F238E27FC236}">
                <a16:creationId xmlns:a16="http://schemas.microsoft.com/office/drawing/2014/main" id="{9836823A-12D0-4296-8A77-574689A8BEB8}"/>
              </a:ext>
            </a:extLst>
          </p:cNvPr>
          <p:cNvSpPr>
            <a:spLocks noGrp="1"/>
          </p:cNvSpPr>
          <p:nvPr>
            <p:ph sz="half" idx="1"/>
          </p:nvPr>
        </p:nvSpPr>
        <p:spPr>
          <a:xfrm>
            <a:off x="5302720" y="1451889"/>
            <a:ext cx="3694760" cy="3534997"/>
          </a:xfrm>
        </p:spPr>
        <p:txBody>
          <a:bodyPr>
            <a:normAutofit fontScale="85000" lnSpcReduction="10000"/>
          </a:bodyPr>
          <a:lstStyle/>
          <a:p>
            <a:pPr>
              <a:lnSpc>
                <a:spcPct val="110000"/>
              </a:lnSpc>
              <a:spcBef>
                <a:spcPts val="600"/>
              </a:spcBef>
            </a:pPr>
            <a:r>
              <a:rPr lang="nb-NO" sz="2000" dirty="0" err="1"/>
              <a:t>Syntactic</a:t>
            </a:r>
            <a:r>
              <a:rPr lang="nb-NO" sz="2000" dirty="0"/>
              <a:t> </a:t>
            </a:r>
            <a:r>
              <a:rPr lang="nb-NO" sz="2000" dirty="0" err="1"/>
              <a:t>interoperability</a:t>
            </a:r>
            <a:endParaRPr lang="nb-NO" sz="2000" dirty="0"/>
          </a:p>
          <a:p>
            <a:pPr lvl="1">
              <a:lnSpc>
                <a:spcPct val="110000"/>
              </a:lnSpc>
              <a:spcBef>
                <a:spcPts val="600"/>
              </a:spcBef>
            </a:pPr>
            <a:r>
              <a:rPr lang="nb-NO" sz="1800" dirty="0"/>
              <a:t>Most EXPRESS </a:t>
            </a:r>
            <a:r>
              <a:rPr lang="nb-NO" sz="1800" dirty="0" err="1"/>
              <a:t>concepts</a:t>
            </a:r>
            <a:r>
              <a:rPr lang="nb-NO" sz="1800" dirty="0"/>
              <a:t> </a:t>
            </a:r>
            <a:r>
              <a:rPr lang="nb-NO" sz="1800" dirty="0" err="1"/>
              <a:t>maintained</a:t>
            </a:r>
            <a:endParaRPr lang="nb-NO" sz="1800" dirty="0"/>
          </a:p>
          <a:p>
            <a:pPr>
              <a:lnSpc>
                <a:spcPct val="110000"/>
              </a:lnSpc>
              <a:spcBef>
                <a:spcPts val="600"/>
              </a:spcBef>
            </a:pPr>
            <a:r>
              <a:rPr lang="nb-NO" sz="2000" dirty="0" err="1"/>
              <a:t>Semantic</a:t>
            </a:r>
            <a:r>
              <a:rPr lang="nb-NO" sz="2000" dirty="0"/>
              <a:t> </a:t>
            </a:r>
            <a:r>
              <a:rPr lang="nb-NO" sz="2000" dirty="0" err="1"/>
              <a:t>interoperability</a:t>
            </a:r>
            <a:endParaRPr lang="nb-NO" sz="2000" dirty="0"/>
          </a:p>
          <a:p>
            <a:pPr lvl="1">
              <a:lnSpc>
                <a:spcPct val="110000"/>
              </a:lnSpc>
              <a:spcBef>
                <a:spcPts val="600"/>
              </a:spcBef>
            </a:pPr>
            <a:r>
              <a:rPr lang="nb-NO" sz="1800" dirty="0"/>
              <a:t>Not all </a:t>
            </a:r>
            <a:r>
              <a:rPr lang="nb-NO" sz="1800" dirty="0" err="1"/>
              <a:t>concepts</a:t>
            </a:r>
            <a:r>
              <a:rPr lang="nb-NO" sz="1800" dirty="0"/>
              <a:t> </a:t>
            </a:r>
            <a:r>
              <a:rPr lang="nb-NO" sz="1800" dirty="0" err="1"/>
              <a:t>could</a:t>
            </a:r>
            <a:r>
              <a:rPr lang="nb-NO" sz="1800" dirty="0"/>
              <a:t> be </a:t>
            </a:r>
            <a:r>
              <a:rPr lang="nb-NO" sz="1800" dirty="0" err="1"/>
              <a:t>linked</a:t>
            </a:r>
            <a:endParaRPr lang="nb-NO" sz="1800" dirty="0"/>
          </a:p>
          <a:p>
            <a:pPr lvl="1">
              <a:lnSpc>
                <a:spcPct val="110000"/>
              </a:lnSpc>
              <a:spcBef>
                <a:spcPts val="600"/>
              </a:spcBef>
            </a:pPr>
            <a:r>
              <a:rPr lang="nb-NO" sz="1800" b="1" dirty="0" err="1"/>
              <a:t>Common</a:t>
            </a:r>
            <a:r>
              <a:rPr lang="nb-NO" sz="1800" b="1" dirty="0"/>
              <a:t> </a:t>
            </a:r>
            <a:r>
              <a:rPr lang="nb-NO" sz="1800" b="1" dirty="0" err="1"/>
              <a:t>concept</a:t>
            </a:r>
            <a:r>
              <a:rPr lang="nb-NO" sz="1800" b="1" dirty="0"/>
              <a:t> </a:t>
            </a:r>
            <a:r>
              <a:rPr lang="nb-NO" sz="1800" b="1" dirty="0" err="1"/>
              <a:t>preferred</a:t>
            </a:r>
            <a:endParaRPr lang="nb-NO" sz="1800" b="1" dirty="0"/>
          </a:p>
          <a:p>
            <a:pPr>
              <a:lnSpc>
                <a:spcPct val="110000"/>
              </a:lnSpc>
              <a:spcBef>
                <a:spcPts val="600"/>
              </a:spcBef>
            </a:pPr>
            <a:r>
              <a:rPr lang="nb-NO" sz="2000" dirty="0" err="1"/>
              <a:t>Implementation</a:t>
            </a:r>
            <a:endParaRPr lang="nb-NO" sz="2000" dirty="0"/>
          </a:p>
          <a:p>
            <a:pPr lvl="1">
              <a:lnSpc>
                <a:spcPct val="110000"/>
              </a:lnSpc>
              <a:spcBef>
                <a:spcPts val="600"/>
              </a:spcBef>
            </a:pPr>
            <a:r>
              <a:rPr lang="nb-NO" sz="1800" dirty="0" err="1"/>
              <a:t>Extra</a:t>
            </a:r>
            <a:r>
              <a:rPr lang="nb-NO" sz="1800" dirty="0"/>
              <a:t> </a:t>
            </a:r>
            <a:r>
              <a:rPr lang="nb-NO" sz="1800" dirty="0" err="1"/>
              <a:t>semantics</a:t>
            </a:r>
            <a:r>
              <a:rPr lang="nb-NO" sz="1800" dirty="0"/>
              <a:t> for EXPRESS </a:t>
            </a:r>
          </a:p>
          <a:p>
            <a:pPr lvl="1">
              <a:lnSpc>
                <a:spcPct val="110000"/>
              </a:lnSpc>
              <a:spcBef>
                <a:spcPts val="600"/>
              </a:spcBef>
            </a:pPr>
            <a:r>
              <a:rPr lang="nb-NO" sz="1800" dirty="0" err="1"/>
              <a:t>Mapping</a:t>
            </a:r>
            <a:r>
              <a:rPr lang="nb-NO" sz="1800" dirty="0"/>
              <a:t> of </a:t>
            </a:r>
            <a:r>
              <a:rPr lang="nb-NO" sz="1800" dirty="0" err="1"/>
              <a:t>geometry</a:t>
            </a:r>
            <a:r>
              <a:rPr lang="nb-NO" sz="1800" dirty="0"/>
              <a:t> </a:t>
            </a:r>
            <a:r>
              <a:rPr lang="nb-NO" sz="1800" dirty="0" err="1"/>
              <a:t>concepts</a:t>
            </a:r>
            <a:r>
              <a:rPr lang="nb-NO" sz="1800" dirty="0"/>
              <a:t> vital for GML</a:t>
            </a:r>
          </a:p>
          <a:p>
            <a:pPr lvl="1">
              <a:lnSpc>
                <a:spcPct val="110000"/>
              </a:lnSpc>
              <a:spcBef>
                <a:spcPts val="600"/>
              </a:spcBef>
            </a:pPr>
            <a:endParaRPr lang="nb-NO" sz="1800" dirty="0"/>
          </a:p>
          <a:p>
            <a:pPr>
              <a:lnSpc>
                <a:spcPct val="110000"/>
              </a:lnSpc>
              <a:spcBef>
                <a:spcPts val="600"/>
              </a:spcBef>
            </a:pPr>
            <a:endParaRPr lang="nb-NO" sz="2000" dirty="0"/>
          </a:p>
        </p:txBody>
      </p:sp>
      <p:pic>
        <p:nvPicPr>
          <p:cNvPr id="10" name="Bilde 9">
            <a:extLst>
              <a:ext uri="{FF2B5EF4-FFF2-40B4-BE49-F238E27FC236}">
                <a16:creationId xmlns:a16="http://schemas.microsoft.com/office/drawing/2014/main" id="{FB8E4084-AE16-4D98-8B28-2D2FABCAA93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11" name="Tittel 1">
            <a:extLst>
              <a:ext uri="{FF2B5EF4-FFF2-40B4-BE49-F238E27FC236}">
                <a16:creationId xmlns:a16="http://schemas.microsoft.com/office/drawing/2014/main" id="{702871D3-0A93-4EE6-AE59-62B367F48699}"/>
              </a:ext>
            </a:extLst>
          </p:cNvPr>
          <p:cNvSpPr txBox="1">
            <a:spLocks/>
          </p:cNvSpPr>
          <p:nvPr/>
        </p:nvSpPr>
        <p:spPr>
          <a:xfrm>
            <a:off x="4228652" y="242953"/>
            <a:ext cx="3486150"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nb-NO" sz="2400" b="0" dirty="0" err="1">
                <a:latin typeface="Arial Nova" panose="020B0504020202020204" pitchFamily="34" charset="0"/>
              </a:rPr>
              <a:t>Validation</a:t>
            </a:r>
            <a:r>
              <a:rPr lang="nb-NO" sz="2400" b="0" dirty="0">
                <a:latin typeface="Arial Nova" panose="020B0504020202020204" pitchFamily="34" charset="0"/>
              </a:rPr>
              <a:t>: </a:t>
            </a:r>
          </a:p>
          <a:p>
            <a:r>
              <a:rPr lang="nb-NO" sz="2400" b="0" dirty="0">
                <a:latin typeface="Arial Nova" panose="020B0504020202020204" pitchFamily="34" charset="0"/>
              </a:rPr>
              <a:t>The BIM/GIS prototype</a:t>
            </a:r>
            <a:endParaRPr lang="nb-NO" sz="2800" b="0" dirty="0">
              <a:latin typeface="Arial Nova" panose="020B0504020202020204" pitchFamily="34" charset="0"/>
            </a:endParaRPr>
          </a:p>
        </p:txBody>
      </p:sp>
      <p:sp>
        <p:nvSpPr>
          <p:cNvPr id="8" name="Pil: femkant 7">
            <a:extLst>
              <a:ext uri="{FF2B5EF4-FFF2-40B4-BE49-F238E27FC236}">
                <a16:creationId xmlns:a16="http://schemas.microsoft.com/office/drawing/2014/main" id="{7F3DC651-8533-47E1-A8EE-8D8C14D32790}"/>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2" name="Pil: femkant 11">
            <a:extLst>
              <a:ext uri="{FF2B5EF4-FFF2-40B4-BE49-F238E27FC236}">
                <a16:creationId xmlns:a16="http://schemas.microsoft.com/office/drawing/2014/main" id="{DA448066-8346-41B4-B88E-78D1BC5FA691}"/>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3" name="Pil: femkant 12">
            <a:extLst>
              <a:ext uri="{FF2B5EF4-FFF2-40B4-BE49-F238E27FC236}">
                <a16:creationId xmlns:a16="http://schemas.microsoft.com/office/drawing/2014/main" id="{9A7C07F7-162B-4062-AA6A-56471CC6EEBE}"/>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4" name="Pil: femkant 13">
            <a:extLst>
              <a:ext uri="{FF2B5EF4-FFF2-40B4-BE49-F238E27FC236}">
                <a16:creationId xmlns:a16="http://schemas.microsoft.com/office/drawing/2014/main" id="{861DFED1-8B21-4794-98E9-A42002EED7E2}"/>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15" name="Pil: femkant 14">
            <a:extLst>
              <a:ext uri="{FF2B5EF4-FFF2-40B4-BE49-F238E27FC236}">
                <a16:creationId xmlns:a16="http://schemas.microsoft.com/office/drawing/2014/main" id="{58775AAC-FFB4-4177-A666-5DDC13FE890E}"/>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16" name="Pil: femkant 15">
            <a:extLst>
              <a:ext uri="{FF2B5EF4-FFF2-40B4-BE49-F238E27FC236}">
                <a16:creationId xmlns:a16="http://schemas.microsoft.com/office/drawing/2014/main" id="{9567C53D-535E-4F5B-B2C0-8AE19EA62736}"/>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17" name="Pil: femkant 16">
            <a:extLst>
              <a:ext uri="{FF2B5EF4-FFF2-40B4-BE49-F238E27FC236}">
                <a16:creationId xmlns:a16="http://schemas.microsoft.com/office/drawing/2014/main" id="{47BE6EFF-5EA5-4AB9-97F1-D5605EFEC98B}"/>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18" name="Pil: femkant 17">
            <a:extLst>
              <a:ext uri="{FF2B5EF4-FFF2-40B4-BE49-F238E27FC236}">
                <a16:creationId xmlns:a16="http://schemas.microsoft.com/office/drawing/2014/main" id="{89C4B79C-136E-4A25-BF6C-67B13FF6FC1F}"/>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19" name="Pil: femkant 18">
            <a:extLst>
              <a:ext uri="{FF2B5EF4-FFF2-40B4-BE49-F238E27FC236}">
                <a16:creationId xmlns:a16="http://schemas.microsoft.com/office/drawing/2014/main" id="{9B90F344-9606-4776-BF24-E3173764D0DC}"/>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20" name="Pil: femkant 19">
            <a:extLst>
              <a:ext uri="{FF2B5EF4-FFF2-40B4-BE49-F238E27FC236}">
                <a16:creationId xmlns:a16="http://schemas.microsoft.com/office/drawing/2014/main" id="{FDAD8793-84C9-4292-BD66-F6B5F5953D3F}"/>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1" name="Pil: femkant 20">
            <a:extLst>
              <a:ext uri="{FF2B5EF4-FFF2-40B4-BE49-F238E27FC236}">
                <a16:creationId xmlns:a16="http://schemas.microsoft.com/office/drawing/2014/main" id="{4330DE48-ADAE-45ED-B5E2-1C4751121AC8}"/>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2" name="Pil: femkant 21">
            <a:extLst>
              <a:ext uri="{FF2B5EF4-FFF2-40B4-BE49-F238E27FC236}">
                <a16:creationId xmlns:a16="http://schemas.microsoft.com/office/drawing/2014/main" id="{D21D5CEE-4A5B-4634-8C70-2A47345BB402}"/>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3" name="Pil: femkant 22">
            <a:extLst>
              <a:ext uri="{FF2B5EF4-FFF2-40B4-BE49-F238E27FC236}">
                <a16:creationId xmlns:a16="http://schemas.microsoft.com/office/drawing/2014/main" id="{BA190E1C-459B-4414-957A-B3E19C22569D}"/>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24" name="Pil: femkant 23">
            <a:extLst>
              <a:ext uri="{FF2B5EF4-FFF2-40B4-BE49-F238E27FC236}">
                <a16:creationId xmlns:a16="http://schemas.microsoft.com/office/drawing/2014/main" id="{3F7F1EDC-374C-47AC-8E1C-0ED469951E73}"/>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25" name="Pil: femkant 24">
            <a:extLst>
              <a:ext uri="{FF2B5EF4-FFF2-40B4-BE49-F238E27FC236}">
                <a16:creationId xmlns:a16="http://schemas.microsoft.com/office/drawing/2014/main" id="{DBF9DD4C-6C97-43BE-85B4-0ACE428B7DEF}"/>
              </a:ext>
            </a:extLst>
          </p:cNvPr>
          <p:cNvSpPr/>
          <p:nvPr/>
        </p:nvSpPr>
        <p:spPr>
          <a:xfrm>
            <a:off x="4956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15</a:t>
            </a:r>
            <a:endParaRPr lang="en-US" sz="900" dirty="0"/>
          </a:p>
        </p:txBody>
      </p:sp>
      <p:sp>
        <p:nvSpPr>
          <p:cNvPr id="26" name="Pil: femkant 25">
            <a:extLst>
              <a:ext uri="{FF2B5EF4-FFF2-40B4-BE49-F238E27FC236}">
                <a16:creationId xmlns:a16="http://schemas.microsoft.com/office/drawing/2014/main" id="{4D6954D3-2013-4ECA-B898-9D87F97A38BD}"/>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7" name="Pil: femkant 26">
            <a:extLst>
              <a:ext uri="{FF2B5EF4-FFF2-40B4-BE49-F238E27FC236}">
                <a16:creationId xmlns:a16="http://schemas.microsoft.com/office/drawing/2014/main" id="{6687C381-951A-4D77-B0D0-09086B067B1D}"/>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8" name="Pil: femkant 27">
            <a:extLst>
              <a:ext uri="{FF2B5EF4-FFF2-40B4-BE49-F238E27FC236}">
                <a16:creationId xmlns:a16="http://schemas.microsoft.com/office/drawing/2014/main" id="{8ECA84E7-7D13-49F3-85FF-63A92B8CBE29}"/>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29" name="Pil: femkant 28">
            <a:extLst>
              <a:ext uri="{FF2B5EF4-FFF2-40B4-BE49-F238E27FC236}">
                <a16:creationId xmlns:a16="http://schemas.microsoft.com/office/drawing/2014/main" id="{1DCB7A9C-C90F-49B2-A134-CD6690EB0A88}"/>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0" name="Pil: femkant 29">
            <a:extLst>
              <a:ext uri="{FF2B5EF4-FFF2-40B4-BE49-F238E27FC236}">
                <a16:creationId xmlns:a16="http://schemas.microsoft.com/office/drawing/2014/main" id="{281DDECB-907C-4B34-8686-B9E63E6951EE}"/>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1" name="Pil: femkant 30">
            <a:extLst>
              <a:ext uri="{FF2B5EF4-FFF2-40B4-BE49-F238E27FC236}">
                <a16:creationId xmlns:a16="http://schemas.microsoft.com/office/drawing/2014/main" id="{259B8EA9-0C4E-4770-866C-FC17AC1D89B0}"/>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2" name="Pil: femkant 31">
            <a:extLst>
              <a:ext uri="{FF2B5EF4-FFF2-40B4-BE49-F238E27FC236}">
                <a16:creationId xmlns:a16="http://schemas.microsoft.com/office/drawing/2014/main" id="{BC33CBD1-3979-46E4-ABE5-07FCB12F125E}"/>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3" name="Pil: femkant 32">
            <a:extLst>
              <a:ext uri="{FF2B5EF4-FFF2-40B4-BE49-F238E27FC236}">
                <a16:creationId xmlns:a16="http://schemas.microsoft.com/office/drawing/2014/main" id="{06E0EB27-E23D-415B-96F8-5DF1840B6C1E}"/>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4" name="Pil: femkant 33">
            <a:extLst>
              <a:ext uri="{FF2B5EF4-FFF2-40B4-BE49-F238E27FC236}">
                <a16:creationId xmlns:a16="http://schemas.microsoft.com/office/drawing/2014/main" id="{901BE085-CBAB-4758-BE80-42CD8BEF9B9B}"/>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5" name="Pil: femkant 34">
            <a:extLst>
              <a:ext uri="{FF2B5EF4-FFF2-40B4-BE49-F238E27FC236}">
                <a16:creationId xmlns:a16="http://schemas.microsoft.com/office/drawing/2014/main" id="{3F5D0319-B3F1-4FE6-A22C-7A8CBCB26894}"/>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6" name="Pil: femkant 35">
            <a:extLst>
              <a:ext uri="{FF2B5EF4-FFF2-40B4-BE49-F238E27FC236}">
                <a16:creationId xmlns:a16="http://schemas.microsoft.com/office/drawing/2014/main" id="{47093855-8E65-414A-BE8C-2145300CCC82}"/>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7" name="Rektangel 36">
            <a:extLst>
              <a:ext uri="{FF2B5EF4-FFF2-40B4-BE49-F238E27FC236}">
                <a16:creationId xmlns:a16="http://schemas.microsoft.com/office/drawing/2014/main" id="{3454673F-4CDB-48AD-85CD-E73CA8D2A128}"/>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pic>
        <p:nvPicPr>
          <p:cNvPr id="9" name="Plassholder for innhold 13">
            <a:extLst>
              <a:ext uri="{FF2B5EF4-FFF2-40B4-BE49-F238E27FC236}">
                <a16:creationId xmlns:a16="http://schemas.microsoft.com/office/drawing/2014/main" id="{547A9C9F-2112-4690-852B-A63600804472}"/>
              </a:ext>
            </a:extLst>
          </p:cNvPr>
          <p:cNvPicPr>
            <a:picLocks noGrp="1" noChangeAspect="1"/>
          </p:cNvPicPr>
          <p:nvPr>
            <p:ph sz="half" idx="2"/>
          </p:nvPr>
        </p:nvPicPr>
        <p:blipFill>
          <a:blip r:embed="rId5"/>
          <a:srcRect/>
          <a:stretch/>
        </p:blipFill>
        <p:spPr>
          <a:xfrm>
            <a:off x="670399" y="300717"/>
            <a:ext cx="4711934" cy="4719572"/>
          </a:xfrm>
        </p:spPr>
      </p:pic>
    </p:spTree>
    <p:extLst>
      <p:ext uri="{BB962C8B-B14F-4D97-AF65-F5344CB8AC3E}">
        <p14:creationId xmlns:p14="http://schemas.microsoft.com/office/powerpoint/2010/main" val="3567422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8" name="Tittel 1">
            <a:extLst>
              <a:ext uri="{FF2B5EF4-FFF2-40B4-BE49-F238E27FC236}">
                <a16:creationId xmlns:a16="http://schemas.microsoft.com/office/drawing/2014/main" id="{D7662810-FA67-4787-929A-A4BE973BFA2F}"/>
              </a:ext>
            </a:extLst>
          </p:cNvPr>
          <p:cNvSpPr txBox="1">
            <a:spLocks/>
          </p:cNvSpPr>
          <p:nvPr/>
        </p:nvSpPr>
        <p:spPr>
          <a:xfrm>
            <a:off x="967862" y="211964"/>
            <a:ext cx="6410838"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nb-NO" sz="2400" b="0" dirty="0">
                <a:latin typeface="Arial Nova" panose="020B0504020202020204" pitchFamily="34" charset="0"/>
              </a:rPr>
              <a:t>SRQ5: </a:t>
            </a:r>
            <a:r>
              <a:rPr lang="nb-NO" sz="2400" b="0" dirty="0" err="1"/>
              <a:t>Ontologies</a:t>
            </a:r>
            <a:r>
              <a:rPr lang="nb-NO" sz="2400" b="0" dirty="0"/>
              <a:t> for linking and </a:t>
            </a:r>
            <a:r>
              <a:rPr lang="nb-NO" sz="2400" b="0" dirty="0" err="1"/>
              <a:t>mapping</a:t>
            </a:r>
            <a:endParaRPr lang="nb-NO" sz="2800" b="0" dirty="0">
              <a:latin typeface="Arial Nova" panose="020B0504020202020204" pitchFamily="34" charset="0"/>
            </a:endParaRPr>
          </a:p>
        </p:txBody>
      </p:sp>
      <p:pic>
        <p:nvPicPr>
          <p:cNvPr id="9" name="Picture 4">
            <a:extLst>
              <a:ext uri="{FF2B5EF4-FFF2-40B4-BE49-F238E27FC236}">
                <a16:creationId xmlns:a16="http://schemas.microsoft.com/office/drawing/2014/main" id="{E565BB98-A56B-4B72-B069-E8CAB169633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tretch>
            <a:fillRect/>
          </a:stretch>
        </p:blipFill>
        <p:spPr bwMode="auto">
          <a:xfrm>
            <a:off x="4935631" y="3150003"/>
            <a:ext cx="1298471" cy="857251"/>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a:extLst>
              <a:ext uri="{FF2B5EF4-FFF2-40B4-BE49-F238E27FC236}">
                <a16:creationId xmlns:a16="http://schemas.microsoft.com/office/drawing/2014/main" id="{7FA8EE96-7D83-4922-B6BA-72EB685C3668}"/>
              </a:ext>
            </a:extLst>
          </p:cNvPr>
          <p:cNvPicPr>
            <a:picLocks noChangeAspect="1"/>
          </p:cNvPicPr>
          <p:nvPr/>
        </p:nvPicPr>
        <p:blipFill>
          <a:blip r:embed="rId5"/>
          <a:stretch>
            <a:fillRect/>
          </a:stretch>
        </p:blipFill>
        <p:spPr>
          <a:xfrm>
            <a:off x="6234102" y="4202258"/>
            <a:ext cx="2289196" cy="427846"/>
          </a:xfrm>
          <a:prstGeom prst="rect">
            <a:avLst/>
          </a:prstGeom>
        </p:spPr>
      </p:pic>
      <p:sp>
        <p:nvSpPr>
          <p:cNvPr id="13" name="Bøyd pil 15">
            <a:extLst>
              <a:ext uri="{FF2B5EF4-FFF2-40B4-BE49-F238E27FC236}">
                <a16:creationId xmlns:a16="http://schemas.microsoft.com/office/drawing/2014/main" id="{E6D42D60-E1C7-498B-977D-2DF7D9EA6700}"/>
              </a:ext>
            </a:extLst>
          </p:cNvPr>
          <p:cNvSpPr/>
          <p:nvPr/>
        </p:nvSpPr>
        <p:spPr>
          <a:xfrm rot="5400000">
            <a:off x="6605109" y="3279064"/>
            <a:ext cx="609369" cy="1049731"/>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chemeClr val="tx1"/>
              </a:solidFill>
            </a:endParaRPr>
          </a:p>
        </p:txBody>
      </p:sp>
      <p:pic>
        <p:nvPicPr>
          <p:cNvPr id="14" name="Bilde 13">
            <a:extLst>
              <a:ext uri="{FF2B5EF4-FFF2-40B4-BE49-F238E27FC236}">
                <a16:creationId xmlns:a16="http://schemas.microsoft.com/office/drawing/2014/main" id="{2B3715BA-2FEF-4A73-A1B4-128B3816D7B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15" name="Rektangel 14">
            <a:extLst>
              <a:ext uri="{FF2B5EF4-FFF2-40B4-BE49-F238E27FC236}">
                <a16:creationId xmlns:a16="http://schemas.microsoft.com/office/drawing/2014/main" id="{DB4CCBF4-74F2-4EBA-8625-3D15063A0E76}"/>
              </a:ext>
            </a:extLst>
          </p:cNvPr>
          <p:cNvSpPr/>
          <p:nvPr/>
        </p:nvSpPr>
        <p:spPr>
          <a:xfrm>
            <a:off x="1160156" y="1265137"/>
            <a:ext cx="3202006" cy="1754326"/>
          </a:xfrm>
          <a:prstGeom prst="rect">
            <a:avLst/>
          </a:prstGeom>
        </p:spPr>
        <p:txBody>
          <a:bodyPr wrap="square">
            <a:spAutoFit/>
          </a:bodyPr>
          <a:lstStyle/>
          <a:p>
            <a:pPr algn="ctr"/>
            <a:r>
              <a:rPr lang="en-US" i="1" dirty="0"/>
              <a:t>“How can UML models of geospatial information be implemented as OWL Ontologies, for linking and mapping by applying Semantic Web technologies?”</a:t>
            </a:r>
          </a:p>
        </p:txBody>
      </p:sp>
      <p:sp>
        <p:nvSpPr>
          <p:cNvPr id="16" name="Pil: femkant 15">
            <a:extLst>
              <a:ext uri="{FF2B5EF4-FFF2-40B4-BE49-F238E27FC236}">
                <a16:creationId xmlns:a16="http://schemas.microsoft.com/office/drawing/2014/main" id="{0C7D883E-1E0C-46E2-B8DD-257769764DDF}"/>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7" name="Pil: femkant 16">
            <a:extLst>
              <a:ext uri="{FF2B5EF4-FFF2-40B4-BE49-F238E27FC236}">
                <a16:creationId xmlns:a16="http://schemas.microsoft.com/office/drawing/2014/main" id="{7CB02921-CED8-4AED-AA7E-15B6AE261872}"/>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8" name="Pil: femkant 17">
            <a:extLst>
              <a:ext uri="{FF2B5EF4-FFF2-40B4-BE49-F238E27FC236}">
                <a16:creationId xmlns:a16="http://schemas.microsoft.com/office/drawing/2014/main" id="{3D1DE28C-C36F-4A7C-A8D8-35075A1B32F3}"/>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9" name="Pil: femkant 18">
            <a:extLst>
              <a:ext uri="{FF2B5EF4-FFF2-40B4-BE49-F238E27FC236}">
                <a16:creationId xmlns:a16="http://schemas.microsoft.com/office/drawing/2014/main" id="{A7224DE8-A458-4083-8240-583E0DFEB93B}"/>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20" name="Pil: femkant 19">
            <a:extLst>
              <a:ext uri="{FF2B5EF4-FFF2-40B4-BE49-F238E27FC236}">
                <a16:creationId xmlns:a16="http://schemas.microsoft.com/office/drawing/2014/main" id="{21268510-771D-4C43-B489-E6D6A948D096}"/>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21" name="Pil: femkant 20">
            <a:extLst>
              <a:ext uri="{FF2B5EF4-FFF2-40B4-BE49-F238E27FC236}">
                <a16:creationId xmlns:a16="http://schemas.microsoft.com/office/drawing/2014/main" id="{13308FDD-3251-4EA0-9C66-4A31A7E08263}"/>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22" name="Pil: femkant 21">
            <a:extLst>
              <a:ext uri="{FF2B5EF4-FFF2-40B4-BE49-F238E27FC236}">
                <a16:creationId xmlns:a16="http://schemas.microsoft.com/office/drawing/2014/main" id="{680D4929-DA0F-4DE6-9D9E-71706ACF1090}"/>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23" name="Pil: femkant 22">
            <a:extLst>
              <a:ext uri="{FF2B5EF4-FFF2-40B4-BE49-F238E27FC236}">
                <a16:creationId xmlns:a16="http://schemas.microsoft.com/office/drawing/2014/main" id="{B6B8B748-4319-4A2D-947A-BF53FE6DDCC3}"/>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24" name="Pil: femkant 23">
            <a:extLst>
              <a:ext uri="{FF2B5EF4-FFF2-40B4-BE49-F238E27FC236}">
                <a16:creationId xmlns:a16="http://schemas.microsoft.com/office/drawing/2014/main" id="{94940283-6133-489A-931B-03C33D495B79}"/>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25" name="Pil: femkant 24">
            <a:extLst>
              <a:ext uri="{FF2B5EF4-FFF2-40B4-BE49-F238E27FC236}">
                <a16:creationId xmlns:a16="http://schemas.microsoft.com/office/drawing/2014/main" id="{5200189C-C747-45DA-A298-C7FAA4D16C9F}"/>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6" name="Pil: femkant 25">
            <a:extLst>
              <a:ext uri="{FF2B5EF4-FFF2-40B4-BE49-F238E27FC236}">
                <a16:creationId xmlns:a16="http://schemas.microsoft.com/office/drawing/2014/main" id="{64FEE916-14E5-48B6-8FBA-99913CAEC2A0}"/>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7" name="Pil: femkant 26">
            <a:extLst>
              <a:ext uri="{FF2B5EF4-FFF2-40B4-BE49-F238E27FC236}">
                <a16:creationId xmlns:a16="http://schemas.microsoft.com/office/drawing/2014/main" id="{7B1831F5-9999-4DF2-9142-8F3A6E2F3105}"/>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8" name="Pil: femkant 27">
            <a:extLst>
              <a:ext uri="{FF2B5EF4-FFF2-40B4-BE49-F238E27FC236}">
                <a16:creationId xmlns:a16="http://schemas.microsoft.com/office/drawing/2014/main" id="{A6A04BBA-D1C7-4D53-8FEA-BDFFFE0CDBAC}"/>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29" name="Pil: femkant 28">
            <a:extLst>
              <a:ext uri="{FF2B5EF4-FFF2-40B4-BE49-F238E27FC236}">
                <a16:creationId xmlns:a16="http://schemas.microsoft.com/office/drawing/2014/main" id="{C9242A03-133A-4447-A9E0-F9C607362CC9}"/>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30" name="Pil: femkant 29">
            <a:extLst>
              <a:ext uri="{FF2B5EF4-FFF2-40B4-BE49-F238E27FC236}">
                <a16:creationId xmlns:a16="http://schemas.microsoft.com/office/drawing/2014/main" id="{28303E18-19C2-409B-8931-B240EA22BF09}"/>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31" name="Pil: femkant 30">
            <a:extLst>
              <a:ext uri="{FF2B5EF4-FFF2-40B4-BE49-F238E27FC236}">
                <a16:creationId xmlns:a16="http://schemas.microsoft.com/office/drawing/2014/main" id="{818C5F18-C3E9-43DA-BD17-34A44639C6FD}"/>
              </a:ext>
            </a:extLst>
          </p:cNvPr>
          <p:cNvSpPr/>
          <p:nvPr/>
        </p:nvSpPr>
        <p:spPr>
          <a:xfrm>
            <a:off x="5262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16</a:t>
            </a:r>
            <a:endParaRPr lang="en-US" sz="900" dirty="0"/>
          </a:p>
        </p:txBody>
      </p:sp>
      <p:sp>
        <p:nvSpPr>
          <p:cNvPr id="32" name="Pil: femkant 31">
            <a:extLst>
              <a:ext uri="{FF2B5EF4-FFF2-40B4-BE49-F238E27FC236}">
                <a16:creationId xmlns:a16="http://schemas.microsoft.com/office/drawing/2014/main" id="{2FD5926D-04C8-4C7A-8855-D7881DFFDF0C}"/>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3" name="Pil: femkant 32">
            <a:extLst>
              <a:ext uri="{FF2B5EF4-FFF2-40B4-BE49-F238E27FC236}">
                <a16:creationId xmlns:a16="http://schemas.microsoft.com/office/drawing/2014/main" id="{A364333F-7C14-4065-9CE2-7928A75DDCDB}"/>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4" name="Pil: femkant 33">
            <a:extLst>
              <a:ext uri="{FF2B5EF4-FFF2-40B4-BE49-F238E27FC236}">
                <a16:creationId xmlns:a16="http://schemas.microsoft.com/office/drawing/2014/main" id="{FA540F0D-36B5-43FF-A3EC-527072C7603D}"/>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5" name="Pil: femkant 34">
            <a:extLst>
              <a:ext uri="{FF2B5EF4-FFF2-40B4-BE49-F238E27FC236}">
                <a16:creationId xmlns:a16="http://schemas.microsoft.com/office/drawing/2014/main" id="{14BF00A3-DC6A-40B7-84F8-804CDDFF5A1C}"/>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6" name="Pil: femkant 35">
            <a:extLst>
              <a:ext uri="{FF2B5EF4-FFF2-40B4-BE49-F238E27FC236}">
                <a16:creationId xmlns:a16="http://schemas.microsoft.com/office/drawing/2014/main" id="{1C00D507-5DE4-481C-ADFE-3D5096159E13}"/>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7" name="Pil: femkant 36">
            <a:extLst>
              <a:ext uri="{FF2B5EF4-FFF2-40B4-BE49-F238E27FC236}">
                <a16:creationId xmlns:a16="http://schemas.microsoft.com/office/drawing/2014/main" id="{9B8123BE-35FD-4AF7-8362-2DBCCF4774F2}"/>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8" name="Pil: femkant 37">
            <a:extLst>
              <a:ext uri="{FF2B5EF4-FFF2-40B4-BE49-F238E27FC236}">
                <a16:creationId xmlns:a16="http://schemas.microsoft.com/office/drawing/2014/main" id="{0D5A9C48-39BB-476E-B95A-A54A0B6D8006}"/>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9" name="Pil: femkant 38">
            <a:extLst>
              <a:ext uri="{FF2B5EF4-FFF2-40B4-BE49-F238E27FC236}">
                <a16:creationId xmlns:a16="http://schemas.microsoft.com/office/drawing/2014/main" id="{429C28FA-9969-4E3B-9CD4-99EFCC885E3E}"/>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0" name="Pil: femkant 39">
            <a:extLst>
              <a:ext uri="{FF2B5EF4-FFF2-40B4-BE49-F238E27FC236}">
                <a16:creationId xmlns:a16="http://schemas.microsoft.com/office/drawing/2014/main" id="{2A95D623-A6DC-4ED0-9D44-819FC40C4ABE}"/>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1" name="Pil: femkant 40">
            <a:extLst>
              <a:ext uri="{FF2B5EF4-FFF2-40B4-BE49-F238E27FC236}">
                <a16:creationId xmlns:a16="http://schemas.microsoft.com/office/drawing/2014/main" id="{9787EFC8-CD04-4414-975D-941EA9401E5D}"/>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2" name="Rektangel 41">
            <a:extLst>
              <a:ext uri="{FF2B5EF4-FFF2-40B4-BE49-F238E27FC236}">
                <a16:creationId xmlns:a16="http://schemas.microsoft.com/office/drawing/2014/main" id="{2D225895-FEBB-4F90-B2B8-CAA18173CAA6}"/>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pic>
        <p:nvPicPr>
          <p:cNvPr id="11" name="Plassholder for innhold 12">
            <a:extLst>
              <a:ext uri="{FF2B5EF4-FFF2-40B4-BE49-F238E27FC236}">
                <a16:creationId xmlns:a16="http://schemas.microsoft.com/office/drawing/2014/main" id="{60AA2AE4-F3D2-4790-A45A-5E4D2D393F32}"/>
              </a:ext>
            </a:extLst>
          </p:cNvPr>
          <p:cNvPicPr>
            <a:picLocks noGrp="1" noChangeAspect="1"/>
          </p:cNvPicPr>
          <p:nvPr>
            <p:ph idx="1"/>
          </p:nvPr>
        </p:nvPicPr>
        <p:blipFill>
          <a:blip r:embed="rId7"/>
          <a:stretch>
            <a:fillRect/>
          </a:stretch>
        </p:blipFill>
        <p:spPr>
          <a:xfrm>
            <a:off x="4928746" y="1218724"/>
            <a:ext cx="3023271" cy="1810481"/>
          </a:xfrm>
          <a:prstGeom prst="rect">
            <a:avLst/>
          </a:prstGeom>
        </p:spPr>
      </p:pic>
    </p:spTree>
    <p:extLst>
      <p:ext uri="{BB962C8B-B14F-4D97-AF65-F5344CB8AC3E}">
        <p14:creationId xmlns:p14="http://schemas.microsoft.com/office/powerpoint/2010/main" val="199709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906780" y="259080"/>
            <a:ext cx="6675120" cy="838200"/>
          </a:xfrm>
        </p:spPr>
        <p:txBody>
          <a:bodyPr>
            <a:normAutofit/>
          </a:bodyPr>
          <a:lstStyle/>
          <a:p>
            <a:r>
              <a:rPr lang="nb-NO" sz="2400" b="0" dirty="0"/>
              <a:t>Fundamental </a:t>
            </a:r>
            <a:r>
              <a:rPr lang="nb-NO" sz="2400" b="0" dirty="0" err="1"/>
              <a:t>differences</a:t>
            </a:r>
            <a:endParaRPr lang="en-US" sz="3200" b="0" dirty="0"/>
          </a:p>
        </p:txBody>
      </p:sp>
      <p:sp>
        <p:nvSpPr>
          <p:cNvPr id="17" name="TekstSylinder 16">
            <a:extLst>
              <a:ext uri="{FF2B5EF4-FFF2-40B4-BE49-F238E27FC236}">
                <a16:creationId xmlns:a16="http://schemas.microsoft.com/office/drawing/2014/main" id="{54E8B3AC-CD4F-4EC4-93CF-50164D29FE54}"/>
              </a:ext>
            </a:extLst>
          </p:cNvPr>
          <p:cNvSpPr txBox="1"/>
          <p:nvPr/>
        </p:nvSpPr>
        <p:spPr>
          <a:xfrm>
            <a:off x="4752092" y="1067554"/>
            <a:ext cx="3604260" cy="3585597"/>
          </a:xfrm>
          <a:prstGeom prst="rect">
            <a:avLst/>
          </a:prstGeom>
          <a:noFill/>
        </p:spPr>
        <p:txBody>
          <a:bodyPr wrap="square" rtlCol="0">
            <a:spAutoFit/>
          </a:bodyPr>
          <a:lstStyle/>
          <a:p>
            <a:pPr>
              <a:spcBef>
                <a:spcPts val="600"/>
              </a:spcBef>
            </a:pPr>
            <a:r>
              <a:rPr lang="nb-NO" sz="2000" dirty="0" err="1"/>
              <a:t>Closed</a:t>
            </a:r>
            <a:r>
              <a:rPr lang="nb-NO" sz="2000" dirty="0"/>
              <a:t> World </a:t>
            </a:r>
            <a:r>
              <a:rPr lang="nb-NO" sz="2000" dirty="0" err="1"/>
              <a:t>Assumption</a:t>
            </a:r>
            <a:r>
              <a:rPr lang="nb-NO" sz="2000" dirty="0"/>
              <a:t> (CWA)</a:t>
            </a:r>
          </a:p>
          <a:p>
            <a:pPr marL="285750" indent="-285750">
              <a:spcBef>
                <a:spcPts val="600"/>
              </a:spcBef>
              <a:buFont typeface="Arial" panose="020B0604020202020204" pitchFamily="34" charset="0"/>
              <a:buChar char="•"/>
            </a:pPr>
            <a:r>
              <a:rPr lang="en-GB" dirty="0">
                <a:latin typeface="Calibri" panose="020F0502020204030204" pitchFamily="34" charset="0"/>
                <a:ea typeface="Times New Roman" panose="02020603050405020304" pitchFamily="18" charset="0"/>
                <a:cs typeface="Times New Roman" panose="02020603050405020304" pitchFamily="18" charset="0"/>
              </a:rPr>
              <a:t>The information model is complete in the given context</a:t>
            </a:r>
          </a:p>
          <a:p>
            <a:pPr marL="285750" indent="-285750">
              <a:spcBef>
                <a:spcPts val="600"/>
              </a:spcBef>
              <a:buFont typeface="Arial" panose="020B0604020202020204" pitchFamily="34" charset="0"/>
              <a:buChar char="•"/>
            </a:pPr>
            <a:r>
              <a:rPr lang="en-GB" dirty="0">
                <a:latin typeface="Calibri" panose="020F0502020204030204" pitchFamily="34" charset="0"/>
                <a:ea typeface="Times New Roman" panose="02020603050405020304" pitchFamily="18" charset="0"/>
                <a:cs typeface="Times New Roman" panose="02020603050405020304" pitchFamily="18" charset="0"/>
              </a:rPr>
              <a:t>Additional or deviating information is invalid</a:t>
            </a:r>
          </a:p>
          <a:p>
            <a:pPr>
              <a:spcBef>
                <a:spcPts val="600"/>
              </a:spcBef>
            </a:pPr>
            <a:r>
              <a:rPr lang="nb-NO" sz="2000" dirty="0"/>
              <a:t>Open World </a:t>
            </a:r>
            <a:r>
              <a:rPr lang="nb-NO" sz="2000" dirty="0" err="1"/>
              <a:t>Assumption</a:t>
            </a:r>
            <a:r>
              <a:rPr lang="nb-NO" sz="2000" dirty="0"/>
              <a:t> (OWA)</a:t>
            </a:r>
          </a:p>
          <a:p>
            <a:pPr marL="285750" indent="-285750">
              <a:spcBef>
                <a:spcPts val="600"/>
              </a:spcBef>
              <a:buFont typeface="Arial" panose="020B0604020202020204" pitchFamily="34" charset="0"/>
              <a:buChar char="•"/>
            </a:pPr>
            <a:r>
              <a:rPr lang="en-GB"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The information model presents only what is currently known in the given context</a:t>
            </a:r>
          </a:p>
          <a:p>
            <a:pPr marL="285750" indent="-285750">
              <a:spcBef>
                <a:spcPts val="600"/>
              </a:spcBef>
              <a:buFont typeface="Arial" panose="020B0604020202020204" pitchFamily="34" charset="0"/>
              <a:buChar char="•"/>
            </a:pPr>
            <a:r>
              <a:rPr lang="en-US"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Additional information extends the model</a:t>
            </a:r>
          </a:p>
        </p:txBody>
      </p:sp>
      <p:pic>
        <p:nvPicPr>
          <p:cNvPr id="19" name="Bilde 18">
            <a:extLst>
              <a:ext uri="{FF2B5EF4-FFF2-40B4-BE49-F238E27FC236}">
                <a16:creationId xmlns:a16="http://schemas.microsoft.com/office/drawing/2014/main" id="{3CF4113B-ADB4-41D7-B5AD-BEBCD5E67933}"/>
              </a:ext>
            </a:extLst>
          </p:cNvPr>
          <p:cNvPicPr>
            <a:picLocks noChangeAspect="1"/>
          </p:cNvPicPr>
          <p:nvPr/>
        </p:nvPicPr>
        <p:blipFill>
          <a:blip r:embed="rId4"/>
          <a:stretch>
            <a:fillRect/>
          </a:stretch>
        </p:blipFill>
        <p:spPr>
          <a:xfrm>
            <a:off x="985078" y="2820347"/>
            <a:ext cx="2740754" cy="512242"/>
          </a:xfrm>
          <a:prstGeom prst="rect">
            <a:avLst/>
          </a:prstGeom>
        </p:spPr>
      </p:pic>
      <p:pic>
        <p:nvPicPr>
          <p:cNvPr id="12" name="Bilde 11">
            <a:extLst>
              <a:ext uri="{FF2B5EF4-FFF2-40B4-BE49-F238E27FC236}">
                <a16:creationId xmlns:a16="http://schemas.microsoft.com/office/drawing/2014/main" id="{E4869ED6-1064-44D3-9EEF-74F98998E65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13" name="TekstSylinder 12">
            <a:extLst>
              <a:ext uri="{FF2B5EF4-FFF2-40B4-BE49-F238E27FC236}">
                <a16:creationId xmlns:a16="http://schemas.microsoft.com/office/drawing/2014/main" id="{CD45B890-81A9-4255-913F-F4F18A045387}"/>
              </a:ext>
            </a:extLst>
          </p:cNvPr>
          <p:cNvSpPr txBox="1"/>
          <p:nvPr/>
        </p:nvSpPr>
        <p:spPr>
          <a:xfrm>
            <a:off x="937140" y="1806076"/>
            <a:ext cx="3604260" cy="400110"/>
          </a:xfrm>
          <a:prstGeom prst="rect">
            <a:avLst/>
          </a:prstGeom>
          <a:noFill/>
        </p:spPr>
        <p:txBody>
          <a:bodyPr wrap="square" rtlCol="0">
            <a:spAutoFit/>
          </a:bodyPr>
          <a:lstStyle/>
          <a:p>
            <a:pPr>
              <a:spcBef>
                <a:spcPts val="600"/>
              </a:spcBef>
            </a:pPr>
            <a:r>
              <a:rPr lang="nb-NO" sz="2000" dirty="0" err="1"/>
              <a:t>Structure</a:t>
            </a:r>
            <a:r>
              <a:rPr lang="nb-NO" sz="2000" dirty="0"/>
              <a:t> of </a:t>
            </a:r>
            <a:r>
              <a:rPr lang="nb-NO" sz="2000" dirty="0" err="1"/>
              <a:t>information</a:t>
            </a:r>
            <a:endParaRPr lang="en-US" dirty="0">
              <a:solidFill>
                <a:prstClr val="black"/>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14" name="TekstSylinder 13">
            <a:extLst>
              <a:ext uri="{FF2B5EF4-FFF2-40B4-BE49-F238E27FC236}">
                <a16:creationId xmlns:a16="http://schemas.microsoft.com/office/drawing/2014/main" id="{2E50088D-C9D1-427D-9BDD-E1F29538AF6C}"/>
              </a:ext>
            </a:extLst>
          </p:cNvPr>
          <p:cNvSpPr txBox="1"/>
          <p:nvPr/>
        </p:nvSpPr>
        <p:spPr>
          <a:xfrm>
            <a:off x="950353" y="3433382"/>
            <a:ext cx="3604260" cy="400110"/>
          </a:xfrm>
          <a:prstGeom prst="rect">
            <a:avLst/>
          </a:prstGeom>
          <a:noFill/>
        </p:spPr>
        <p:txBody>
          <a:bodyPr wrap="square" rtlCol="0">
            <a:spAutoFit/>
          </a:bodyPr>
          <a:lstStyle/>
          <a:p>
            <a:pPr>
              <a:spcBef>
                <a:spcPts val="600"/>
              </a:spcBef>
            </a:pPr>
            <a:r>
              <a:rPr lang="nb-NO" sz="2000" dirty="0" err="1"/>
              <a:t>Meaning</a:t>
            </a:r>
            <a:r>
              <a:rPr lang="nb-NO" sz="2000" dirty="0"/>
              <a:t> of </a:t>
            </a:r>
            <a:r>
              <a:rPr lang="nb-NO" sz="2000" dirty="0" err="1"/>
              <a:t>concepts</a:t>
            </a:r>
            <a:endParaRPr lang="en-US" dirty="0">
              <a:solidFill>
                <a:prstClr val="black"/>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Pil: femkant 14">
            <a:extLst>
              <a:ext uri="{FF2B5EF4-FFF2-40B4-BE49-F238E27FC236}">
                <a16:creationId xmlns:a16="http://schemas.microsoft.com/office/drawing/2014/main" id="{E12D7C43-6ED5-488A-AC0A-37ED989AC3A2}"/>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6" name="Pil: femkant 15">
            <a:extLst>
              <a:ext uri="{FF2B5EF4-FFF2-40B4-BE49-F238E27FC236}">
                <a16:creationId xmlns:a16="http://schemas.microsoft.com/office/drawing/2014/main" id="{F7D9CAF2-69CF-4EB0-A3BD-94AF53DFC197}"/>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20" name="Pil: femkant 19">
            <a:extLst>
              <a:ext uri="{FF2B5EF4-FFF2-40B4-BE49-F238E27FC236}">
                <a16:creationId xmlns:a16="http://schemas.microsoft.com/office/drawing/2014/main" id="{665C2B64-9EC1-4B15-A503-E121EB1E0CC2}"/>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21" name="Pil: femkant 20">
            <a:extLst>
              <a:ext uri="{FF2B5EF4-FFF2-40B4-BE49-F238E27FC236}">
                <a16:creationId xmlns:a16="http://schemas.microsoft.com/office/drawing/2014/main" id="{9FBF4FDD-5D97-4F09-B506-0A2D3CB7C0A9}"/>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22" name="Pil: femkant 21">
            <a:extLst>
              <a:ext uri="{FF2B5EF4-FFF2-40B4-BE49-F238E27FC236}">
                <a16:creationId xmlns:a16="http://schemas.microsoft.com/office/drawing/2014/main" id="{0955170C-D938-41A4-BFFD-D5DAD3BB7E8F}"/>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23" name="Pil: femkant 22">
            <a:extLst>
              <a:ext uri="{FF2B5EF4-FFF2-40B4-BE49-F238E27FC236}">
                <a16:creationId xmlns:a16="http://schemas.microsoft.com/office/drawing/2014/main" id="{6019BA6D-4F21-4C93-AB66-6D4E03C2460A}"/>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24" name="Pil: femkant 23">
            <a:extLst>
              <a:ext uri="{FF2B5EF4-FFF2-40B4-BE49-F238E27FC236}">
                <a16:creationId xmlns:a16="http://schemas.microsoft.com/office/drawing/2014/main" id="{8B8EF077-C4D9-4F84-B510-953DDCC4AE3C}"/>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25" name="Pil: femkant 24">
            <a:extLst>
              <a:ext uri="{FF2B5EF4-FFF2-40B4-BE49-F238E27FC236}">
                <a16:creationId xmlns:a16="http://schemas.microsoft.com/office/drawing/2014/main" id="{6EB51127-0AE5-48C7-981A-862D49FEFA92}"/>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26" name="Pil: femkant 25">
            <a:extLst>
              <a:ext uri="{FF2B5EF4-FFF2-40B4-BE49-F238E27FC236}">
                <a16:creationId xmlns:a16="http://schemas.microsoft.com/office/drawing/2014/main" id="{72532DA6-CA58-4F42-B7F2-0FCE2273711C}"/>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27" name="Pil: femkant 26">
            <a:extLst>
              <a:ext uri="{FF2B5EF4-FFF2-40B4-BE49-F238E27FC236}">
                <a16:creationId xmlns:a16="http://schemas.microsoft.com/office/drawing/2014/main" id="{72D634DB-DDE7-4E12-9AA5-4DFFDDC7285C}"/>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8" name="Pil: femkant 27">
            <a:extLst>
              <a:ext uri="{FF2B5EF4-FFF2-40B4-BE49-F238E27FC236}">
                <a16:creationId xmlns:a16="http://schemas.microsoft.com/office/drawing/2014/main" id="{A50B8F8E-7C41-49DE-A3DA-BE2149D2C41F}"/>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9" name="Pil: femkant 28">
            <a:extLst>
              <a:ext uri="{FF2B5EF4-FFF2-40B4-BE49-F238E27FC236}">
                <a16:creationId xmlns:a16="http://schemas.microsoft.com/office/drawing/2014/main" id="{2BE465DD-354B-4D75-B1A7-8A3DA2F700FA}"/>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30" name="Pil: femkant 29">
            <a:extLst>
              <a:ext uri="{FF2B5EF4-FFF2-40B4-BE49-F238E27FC236}">
                <a16:creationId xmlns:a16="http://schemas.microsoft.com/office/drawing/2014/main" id="{C941738F-A4EB-4C5D-80EF-29CDBDECE5DD}"/>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31" name="Pil: femkant 30">
            <a:extLst>
              <a:ext uri="{FF2B5EF4-FFF2-40B4-BE49-F238E27FC236}">
                <a16:creationId xmlns:a16="http://schemas.microsoft.com/office/drawing/2014/main" id="{D68D9A85-E1B0-4349-B9DF-AEE0249B5C85}"/>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32" name="Pil: femkant 31">
            <a:extLst>
              <a:ext uri="{FF2B5EF4-FFF2-40B4-BE49-F238E27FC236}">
                <a16:creationId xmlns:a16="http://schemas.microsoft.com/office/drawing/2014/main" id="{FC0B300B-7AD0-4B7B-B33C-33854B7BDAFA}"/>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33" name="Pil: femkant 32">
            <a:extLst>
              <a:ext uri="{FF2B5EF4-FFF2-40B4-BE49-F238E27FC236}">
                <a16:creationId xmlns:a16="http://schemas.microsoft.com/office/drawing/2014/main" id="{C2272FAA-CC1D-46EB-8A53-2AA92352DF86}"/>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16</a:t>
            </a:r>
            <a:endParaRPr lang="en-US" sz="900" dirty="0">
              <a:solidFill>
                <a:schemeClr val="accent3"/>
              </a:solidFill>
            </a:endParaRPr>
          </a:p>
        </p:txBody>
      </p:sp>
      <p:sp>
        <p:nvSpPr>
          <p:cNvPr id="34" name="Pil: femkant 33">
            <a:extLst>
              <a:ext uri="{FF2B5EF4-FFF2-40B4-BE49-F238E27FC236}">
                <a16:creationId xmlns:a16="http://schemas.microsoft.com/office/drawing/2014/main" id="{B2034112-9AC5-471A-951B-DB047A90360F}"/>
              </a:ext>
            </a:extLst>
          </p:cNvPr>
          <p:cNvSpPr/>
          <p:nvPr/>
        </p:nvSpPr>
        <p:spPr>
          <a:xfrm>
            <a:off x="5568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17</a:t>
            </a:r>
            <a:endParaRPr lang="en-US" sz="900" dirty="0"/>
          </a:p>
        </p:txBody>
      </p:sp>
      <p:sp>
        <p:nvSpPr>
          <p:cNvPr id="35" name="Pil: femkant 34">
            <a:extLst>
              <a:ext uri="{FF2B5EF4-FFF2-40B4-BE49-F238E27FC236}">
                <a16:creationId xmlns:a16="http://schemas.microsoft.com/office/drawing/2014/main" id="{2FAA7287-FEFC-4789-9B9A-CCC18FF5A225}"/>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6" name="Pil: femkant 35">
            <a:extLst>
              <a:ext uri="{FF2B5EF4-FFF2-40B4-BE49-F238E27FC236}">
                <a16:creationId xmlns:a16="http://schemas.microsoft.com/office/drawing/2014/main" id="{3814A436-4A1B-41CA-B550-C746183BABF0}"/>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7" name="Pil: femkant 36">
            <a:extLst>
              <a:ext uri="{FF2B5EF4-FFF2-40B4-BE49-F238E27FC236}">
                <a16:creationId xmlns:a16="http://schemas.microsoft.com/office/drawing/2014/main" id="{FB9EBA11-B147-47F9-B401-55773D00C811}"/>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8" name="Pil: femkant 37">
            <a:extLst>
              <a:ext uri="{FF2B5EF4-FFF2-40B4-BE49-F238E27FC236}">
                <a16:creationId xmlns:a16="http://schemas.microsoft.com/office/drawing/2014/main" id="{89CE9830-BD69-4B28-9A75-0AA45E5285EF}"/>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9" name="Pil: femkant 38">
            <a:extLst>
              <a:ext uri="{FF2B5EF4-FFF2-40B4-BE49-F238E27FC236}">
                <a16:creationId xmlns:a16="http://schemas.microsoft.com/office/drawing/2014/main" id="{64A3C46F-E3C9-4EDA-BE24-7C0FD2BB917C}"/>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0" name="Pil: femkant 39">
            <a:extLst>
              <a:ext uri="{FF2B5EF4-FFF2-40B4-BE49-F238E27FC236}">
                <a16:creationId xmlns:a16="http://schemas.microsoft.com/office/drawing/2014/main" id="{2228E87F-F4C6-4407-8D5E-1C4E3BAD8910}"/>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1" name="Pil: femkant 40">
            <a:extLst>
              <a:ext uri="{FF2B5EF4-FFF2-40B4-BE49-F238E27FC236}">
                <a16:creationId xmlns:a16="http://schemas.microsoft.com/office/drawing/2014/main" id="{93F33942-8288-41D9-9A40-1CDB10F5B2ED}"/>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2" name="Pil: femkant 41">
            <a:extLst>
              <a:ext uri="{FF2B5EF4-FFF2-40B4-BE49-F238E27FC236}">
                <a16:creationId xmlns:a16="http://schemas.microsoft.com/office/drawing/2014/main" id="{5A382387-F892-4BEF-B228-02CAC11C31E1}"/>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3" name="Pil: femkant 42">
            <a:extLst>
              <a:ext uri="{FF2B5EF4-FFF2-40B4-BE49-F238E27FC236}">
                <a16:creationId xmlns:a16="http://schemas.microsoft.com/office/drawing/2014/main" id="{CC6A8941-1205-4A9D-8095-1845B7BFFDBA}"/>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4" name="Rektangel 43">
            <a:extLst>
              <a:ext uri="{FF2B5EF4-FFF2-40B4-BE49-F238E27FC236}">
                <a16:creationId xmlns:a16="http://schemas.microsoft.com/office/drawing/2014/main" id="{A866F729-4599-4FD4-9C0D-EB6D1878D15D}"/>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pic>
        <p:nvPicPr>
          <p:cNvPr id="45" name="Picture 4">
            <a:extLst>
              <a:ext uri="{FF2B5EF4-FFF2-40B4-BE49-F238E27FC236}">
                <a16:creationId xmlns:a16="http://schemas.microsoft.com/office/drawing/2014/main" id="{4ECC1775-2E1C-4921-9F4F-22A9823F1CDA}"/>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tretch>
            <a:fillRect/>
          </a:stretch>
        </p:blipFill>
        <p:spPr bwMode="auto">
          <a:xfrm>
            <a:off x="1056984" y="1023053"/>
            <a:ext cx="1298471"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06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lassholder for innhold 5">
            <a:extLst>
              <a:ext uri="{FF2B5EF4-FFF2-40B4-BE49-F238E27FC236}">
                <a16:creationId xmlns:a16="http://schemas.microsoft.com/office/drawing/2014/main" id="{FAE8643F-4851-4BFC-8C25-D81659BB602D}"/>
              </a:ext>
            </a:extLst>
          </p:cNvPr>
          <p:cNvPicPr>
            <a:picLocks noGrp="1" noChangeAspect="1"/>
          </p:cNvPicPr>
          <p:nvPr>
            <p:ph sz="half" idx="1"/>
          </p:nvPr>
        </p:nvPicPr>
        <p:blipFill rotWithShape="1">
          <a:blip r:embed="rId3" cstate="hqprint">
            <a:extLst>
              <a:ext uri="{28A0092B-C50C-407E-A947-70E740481C1C}">
                <a14:useLocalDpi xmlns:a14="http://schemas.microsoft.com/office/drawing/2010/main"/>
              </a:ext>
            </a:extLst>
          </a:blip>
          <a:srcRect l="26298"/>
          <a:stretch/>
        </p:blipFill>
        <p:spPr>
          <a:xfrm>
            <a:off x="5037604" y="2757857"/>
            <a:ext cx="3703702" cy="1836766"/>
          </a:xfrm>
        </p:spPr>
      </p:pic>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p:txBody>
          <a:bodyPr>
            <a:normAutofit/>
          </a:bodyPr>
          <a:lstStyle/>
          <a:p>
            <a:r>
              <a:rPr lang="nb-NO" sz="2400" b="0" dirty="0"/>
              <a:t>Prototype </a:t>
            </a:r>
            <a:r>
              <a:rPr lang="nb-NO" sz="2400" b="0" dirty="0" err="1"/>
              <a:t>experiment</a:t>
            </a:r>
            <a:r>
              <a:rPr lang="nb-NO" sz="2400" b="0" dirty="0"/>
              <a:t> and </a:t>
            </a:r>
            <a:r>
              <a:rPr lang="nb-NO" sz="2400" b="0" dirty="0" err="1"/>
              <a:t>validation</a:t>
            </a:r>
            <a:endParaRPr lang="en-US" sz="2400" b="0" dirty="0"/>
          </a:p>
        </p:txBody>
      </p:sp>
      <p:pic>
        <p:nvPicPr>
          <p:cNvPr id="8" name="Bilde 7">
            <a:extLst>
              <a:ext uri="{FF2B5EF4-FFF2-40B4-BE49-F238E27FC236}">
                <a16:creationId xmlns:a16="http://schemas.microsoft.com/office/drawing/2014/main" id="{6D399C20-2B65-432E-9207-4FBB083F3BF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9" name="Plassholder for innhold 2">
            <a:extLst>
              <a:ext uri="{FF2B5EF4-FFF2-40B4-BE49-F238E27FC236}">
                <a16:creationId xmlns:a16="http://schemas.microsoft.com/office/drawing/2014/main" id="{6817EB14-1C39-4CE8-983F-81F2A0F5CAA4}"/>
              </a:ext>
            </a:extLst>
          </p:cNvPr>
          <p:cNvSpPr txBox="1">
            <a:spLocks/>
          </p:cNvSpPr>
          <p:nvPr/>
        </p:nvSpPr>
        <p:spPr>
          <a:xfrm>
            <a:off x="937941" y="1261233"/>
            <a:ext cx="3406808" cy="31018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a:buNone/>
            </a:pPr>
            <a:r>
              <a:rPr lang="nb-NO" sz="1800" dirty="0"/>
              <a:t>Prototype </a:t>
            </a:r>
            <a:r>
              <a:rPr lang="nb-NO" sz="1800" dirty="0" err="1"/>
              <a:t>experiment</a:t>
            </a:r>
            <a:r>
              <a:rPr lang="nb-NO" sz="1800" dirty="0"/>
              <a:t>:</a:t>
            </a:r>
          </a:p>
          <a:p>
            <a:r>
              <a:rPr lang="nb-NO" sz="1800" dirty="0"/>
              <a:t>Extended UML </a:t>
            </a:r>
            <a:r>
              <a:rPr lang="nb-NO" sz="1800" dirty="0" err="1"/>
              <a:t>profile</a:t>
            </a:r>
            <a:r>
              <a:rPr lang="nb-NO" sz="1800" dirty="0"/>
              <a:t> for OWL </a:t>
            </a:r>
            <a:r>
              <a:rPr lang="nb-NO" sz="1800" dirty="0" err="1"/>
              <a:t>Encoding</a:t>
            </a:r>
            <a:endParaRPr lang="nb-NO" sz="1800" dirty="0"/>
          </a:p>
          <a:p>
            <a:pPr lvl="1"/>
            <a:r>
              <a:rPr lang="nb-NO" sz="1400" dirty="0"/>
              <a:t>Global or </a:t>
            </a:r>
            <a:r>
              <a:rPr lang="nb-NO" sz="1400" dirty="0" err="1"/>
              <a:t>shared</a:t>
            </a:r>
            <a:r>
              <a:rPr lang="nb-NO" sz="1400" dirty="0"/>
              <a:t> </a:t>
            </a:r>
            <a:r>
              <a:rPr lang="nb-NO" sz="1400" dirty="0" err="1"/>
              <a:t>properties</a:t>
            </a:r>
            <a:endParaRPr lang="nb-NO" sz="1400" dirty="0"/>
          </a:p>
          <a:p>
            <a:pPr lvl="1"/>
            <a:r>
              <a:rPr lang="nb-NO" sz="1400" dirty="0"/>
              <a:t>Links to </a:t>
            </a:r>
            <a:r>
              <a:rPr lang="nb-NO" sz="1400" dirty="0" err="1"/>
              <a:t>external</a:t>
            </a:r>
            <a:r>
              <a:rPr lang="nb-NO" sz="1400" dirty="0"/>
              <a:t> </a:t>
            </a:r>
            <a:r>
              <a:rPr lang="nb-NO" sz="1400" dirty="0" err="1"/>
              <a:t>concepts</a:t>
            </a:r>
            <a:endParaRPr lang="nb-NO" sz="1400" dirty="0"/>
          </a:p>
          <a:p>
            <a:pPr lvl="1"/>
            <a:r>
              <a:rPr lang="nb-NO" sz="1400" dirty="0" err="1"/>
              <a:t>Implemented</a:t>
            </a:r>
            <a:r>
              <a:rPr lang="nb-NO" sz="1400" dirty="0"/>
              <a:t> in </a:t>
            </a:r>
            <a:r>
              <a:rPr lang="nb-NO" sz="1400" dirty="0" err="1"/>
              <a:t>the</a:t>
            </a:r>
            <a:r>
              <a:rPr lang="nb-NO" sz="1400" dirty="0"/>
              <a:t> joint </a:t>
            </a:r>
            <a:r>
              <a:rPr lang="nb-NO" sz="1400" dirty="0" err="1"/>
              <a:t>approach</a:t>
            </a:r>
            <a:r>
              <a:rPr lang="nb-NO" sz="1400" dirty="0"/>
              <a:t> (SRQ4)</a:t>
            </a:r>
          </a:p>
          <a:p>
            <a:r>
              <a:rPr lang="nb-NO" sz="1800" dirty="0" err="1"/>
              <a:t>Adapted</a:t>
            </a:r>
            <a:r>
              <a:rPr lang="nb-NO" sz="1800" dirty="0"/>
              <a:t> </a:t>
            </a:r>
            <a:r>
              <a:rPr lang="nb-NO" sz="1800" dirty="0" err="1"/>
              <a:t>rules</a:t>
            </a:r>
            <a:r>
              <a:rPr lang="nb-NO" sz="1800" dirty="0"/>
              <a:t> for </a:t>
            </a:r>
            <a:r>
              <a:rPr lang="nb-NO" sz="1800" dirty="0" err="1"/>
              <a:t>modelling</a:t>
            </a:r>
            <a:r>
              <a:rPr lang="nb-NO" sz="1800" dirty="0"/>
              <a:t> and </a:t>
            </a:r>
            <a:r>
              <a:rPr lang="nb-NO" sz="1800" dirty="0" err="1"/>
              <a:t>conversion</a:t>
            </a:r>
            <a:endParaRPr lang="en-US" sz="1800" dirty="0"/>
          </a:p>
        </p:txBody>
      </p:sp>
      <p:sp>
        <p:nvSpPr>
          <p:cNvPr id="3" name="Plassholder for innhold 2">
            <a:extLst>
              <a:ext uri="{FF2B5EF4-FFF2-40B4-BE49-F238E27FC236}">
                <a16:creationId xmlns:a16="http://schemas.microsoft.com/office/drawing/2014/main" id="{02F7D5D4-2447-4C15-8A52-1738B19AE3B6}"/>
              </a:ext>
            </a:extLst>
          </p:cNvPr>
          <p:cNvSpPr>
            <a:spLocks noGrp="1"/>
          </p:cNvSpPr>
          <p:nvPr>
            <p:ph sz="half" idx="2"/>
          </p:nvPr>
        </p:nvSpPr>
        <p:spPr>
          <a:xfrm>
            <a:off x="4799254" y="1261233"/>
            <a:ext cx="4180402" cy="3333390"/>
          </a:xfrm>
        </p:spPr>
        <p:txBody>
          <a:bodyPr vert="horz" lIns="91440" tIns="45720" rIns="91440" bIns="45720" rtlCol="0">
            <a:normAutofit/>
          </a:bodyPr>
          <a:lstStyle/>
          <a:p>
            <a:pPr marL="0" indent="0">
              <a:buNone/>
            </a:pPr>
            <a:r>
              <a:rPr lang="nb-NO" sz="1800" dirty="0"/>
              <a:t>Prototype </a:t>
            </a:r>
            <a:r>
              <a:rPr lang="nb-NO" sz="1800" dirty="0" err="1"/>
              <a:t>validation</a:t>
            </a:r>
            <a:r>
              <a:rPr lang="nb-NO" sz="1800" dirty="0"/>
              <a:t>:</a:t>
            </a:r>
          </a:p>
          <a:p>
            <a:r>
              <a:rPr lang="en-US" sz="1800" dirty="0"/>
              <a:t>Conversions for the studied issues were improved by adding semantics and modelling as suggested</a:t>
            </a:r>
          </a:p>
          <a:p>
            <a:pPr marL="0" indent="0">
              <a:buNone/>
            </a:pPr>
            <a:endParaRPr lang="en-US" sz="1800" dirty="0"/>
          </a:p>
        </p:txBody>
      </p:sp>
      <p:sp>
        <p:nvSpPr>
          <p:cNvPr id="39" name="Pil: femkant 38">
            <a:extLst>
              <a:ext uri="{FF2B5EF4-FFF2-40B4-BE49-F238E27FC236}">
                <a16:creationId xmlns:a16="http://schemas.microsoft.com/office/drawing/2014/main" id="{170FAF4C-C258-4817-A1DC-945AB654F3E2}"/>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40" name="Pil: femkant 39">
            <a:extLst>
              <a:ext uri="{FF2B5EF4-FFF2-40B4-BE49-F238E27FC236}">
                <a16:creationId xmlns:a16="http://schemas.microsoft.com/office/drawing/2014/main" id="{3544CA39-C9A1-4888-B911-2A55E42D9248}"/>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41" name="Pil: femkant 40">
            <a:extLst>
              <a:ext uri="{FF2B5EF4-FFF2-40B4-BE49-F238E27FC236}">
                <a16:creationId xmlns:a16="http://schemas.microsoft.com/office/drawing/2014/main" id="{F74A7A33-B3AB-473F-974C-C858A4DDD8ED}"/>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42" name="Pil: femkant 41">
            <a:extLst>
              <a:ext uri="{FF2B5EF4-FFF2-40B4-BE49-F238E27FC236}">
                <a16:creationId xmlns:a16="http://schemas.microsoft.com/office/drawing/2014/main" id="{FD2DBC35-BBB2-4A30-B91D-0C3FA18B0B3B}"/>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43" name="Pil: femkant 42">
            <a:extLst>
              <a:ext uri="{FF2B5EF4-FFF2-40B4-BE49-F238E27FC236}">
                <a16:creationId xmlns:a16="http://schemas.microsoft.com/office/drawing/2014/main" id="{96E998CA-27D0-435F-81DA-697792AAE1BD}"/>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44" name="Pil: femkant 43">
            <a:extLst>
              <a:ext uri="{FF2B5EF4-FFF2-40B4-BE49-F238E27FC236}">
                <a16:creationId xmlns:a16="http://schemas.microsoft.com/office/drawing/2014/main" id="{17981397-B024-45F4-8481-176B28114B8D}"/>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45" name="Pil: femkant 44">
            <a:extLst>
              <a:ext uri="{FF2B5EF4-FFF2-40B4-BE49-F238E27FC236}">
                <a16:creationId xmlns:a16="http://schemas.microsoft.com/office/drawing/2014/main" id="{C18A8E73-2D1D-48C1-B716-9B8773C3DAE6}"/>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46" name="Pil: femkant 45">
            <a:extLst>
              <a:ext uri="{FF2B5EF4-FFF2-40B4-BE49-F238E27FC236}">
                <a16:creationId xmlns:a16="http://schemas.microsoft.com/office/drawing/2014/main" id="{0BA3F343-8FAE-4B0F-8533-5BC2C050B126}"/>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47" name="Pil: femkant 46">
            <a:extLst>
              <a:ext uri="{FF2B5EF4-FFF2-40B4-BE49-F238E27FC236}">
                <a16:creationId xmlns:a16="http://schemas.microsoft.com/office/drawing/2014/main" id="{C0F522C7-3DC9-464C-A604-0BF4E47BC8CE}"/>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48" name="Pil: femkant 47">
            <a:extLst>
              <a:ext uri="{FF2B5EF4-FFF2-40B4-BE49-F238E27FC236}">
                <a16:creationId xmlns:a16="http://schemas.microsoft.com/office/drawing/2014/main" id="{A38B8ACB-44D0-468B-BD78-A0612A45FE43}"/>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49" name="Pil: femkant 48">
            <a:extLst>
              <a:ext uri="{FF2B5EF4-FFF2-40B4-BE49-F238E27FC236}">
                <a16:creationId xmlns:a16="http://schemas.microsoft.com/office/drawing/2014/main" id="{66E0FE9D-D3DC-4DD2-8C40-EE967F044310}"/>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50" name="Pil: femkant 49">
            <a:extLst>
              <a:ext uri="{FF2B5EF4-FFF2-40B4-BE49-F238E27FC236}">
                <a16:creationId xmlns:a16="http://schemas.microsoft.com/office/drawing/2014/main" id="{425E4CCE-AB2C-4556-9FBE-A7DE21402F32}"/>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51" name="Pil: femkant 50">
            <a:extLst>
              <a:ext uri="{FF2B5EF4-FFF2-40B4-BE49-F238E27FC236}">
                <a16:creationId xmlns:a16="http://schemas.microsoft.com/office/drawing/2014/main" id="{707A9934-643D-4044-9A9D-7ADA235A5FA5}"/>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52" name="Pil: femkant 51">
            <a:extLst>
              <a:ext uri="{FF2B5EF4-FFF2-40B4-BE49-F238E27FC236}">
                <a16:creationId xmlns:a16="http://schemas.microsoft.com/office/drawing/2014/main" id="{9DA5F488-E4A0-4094-9CB8-21D194E38230}"/>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53" name="Pil: femkant 52">
            <a:extLst>
              <a:ext uri="{FF2B5EF4-FFF2-40B4-BE49-F238E27FC236}">
                <a16:creationId xmlns:a16="http://schemas.microsoft.com/office/drawing/2014/main" id="{6345D97C-FD85-4FA8-A39D-7491223520FD}"/>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54" name="Pil: femkant 53">
            <a:extLst>
              <a:ext uri="{FF2B5EF4-FFF2-40B4-BE49-F238E27FC236}">
                <a16:creationId xmlns:a16="http://schemas.microsoft.com/office/drawing/2014/main" id="{976D198B-A066-4175-9163-21BB4FD2175E}"/>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16</a:t>
            </a:r>
            <a:endParaRPr lang="en-US" sz="900" dirty="0">
              <a:solidFill>
                <a:schemeClr val="accent3"/>
              </a:solidFill>
            </a:endParaRPr>
          </a:p>
        </p:txBody>
      </p:sp>
      <p:sp>
        <p:nvSpPr>
          <p:cNvPr id="55" name="Pil: femkant 54">
            <a:extLst>
              <a:ext uri="{FF2B5EF4-FFF2-40B4-BE49-F238E27FC236}">
                <a16:creationId xmlns:a16="http://schemas.microsoft.com/office/drawing/2014/main" id="{6859509E-97E3-4F7A-B87F-D264B69C7523}"/>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17</a:t>
            </a:r>
            <a:endParaRPr lang="en-US" sz="900" dirty="0">
              <a:solidFill>
                <a:schemeClr val="accent3"/>
              </a:solidFill>
            </a:endParaRPr>
          </a:p>
        </p:txBody>
      </p:sp>
      <p:sp>
        <p:nvSpPr>
          <p:cNvPr id="56" name="Pil: femkant 55">
            <a:extLst>
              <a:ext uri="{FF2B5EF4-FFF2-40B4-BE49-F238E27FC236}">
                <a16:creationId xmlns:a16="http://schemas.microsoft.com/office/drawing/2014/main" id="{AA61D3ED-6813-48EC-BE88-B46E3552911D}"/>
              </a:ext>
            </a:extLst>
          </p:cNvPr>
          <p:cNvSpPr/>
          <p:nvPr/>
        </p:nvSpPr>
        <p:spPr>
          <a:xfrm>
            <a:off x="5874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18</a:t>
            </a:r>
            <a:endParaRPr lang="en-US" sz="900" dirty="0"/>
          </a:p>
        </p:txBody>
      </p:sp>
      <p:sp>
        <p:nvSpPr>
          <p:cNvPr id="57" name="Pil: femkant 56">
            <a:extLst>
              <a:ext uri="{FF2B5EF4-FFF2-40B4-BE49-F238E27FC236}">
                <a16:creationId xmlns:a16="http://schemas.microsoft.com/office/drawing/2014/main" id="{10B086FD-EB4C-482C-8AC0-D2218666C095}"/>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58" name="Pil: femkant 57">
            <a:extLst>
              <a:ext uri="{FF2B5EF4-FFF2-40B4-BE49-F238E27FC236}">
                <a16:creationId xmlns:a16="http://schemas.microsoft.com/office/drawing/2014/main" id="{B50211CA-7DE0-4209-822D-E1DE1AB2323B}"/>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59" name="Pil: femkant 58">
            <a:extLst>
              <a:ext uri="{FF2B5EF4-FFF2-40B4-BE49-F238E27FC236}">
                <a16:creationId xmlns:a16="http://schemas.microsoft.com/office/drawing/2014/main" id="{E52A1EAF-6E04-40B9-9FC2-6BB36B9A9556}"/>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60" name="Pil: femkant 59">
            <a:extLst>
              <a:ext uri="{FF2B5EF4-FFF2-40B4-BE49-F238E27FC236}">
                <a16:creationId xmlns:a16="http://schemas.microsoft.com/office/drawing/2014/main" id="{B76E5EB4-7C2A-4AF3-850A-2D79F4945920}"/>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61" name="Pil: femkant 60">
            <a:extLst>
              <a:ext uri="{FF2B5EF4-FFF2-40B4-BE49-F238E27FC236}">
                <a16:creationId xmlns:a16="http://schemas.microsoft.com/office/drawing/2014/main" id="{6D979585-A93E-4B5C-8BBD-5127A171FBB2}"/>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62" name="Pil: femkant 61">
            <a:extLst>
              <a:ext uri="{FF2B5EF4-FFF2-40B4-BE49-F238E27FC236}">
                <a16:creationId xmlns:a16="http://schemas.microsoft.com/office/drawing/2014/main" id="{DDFE2C61-B586-4026-A53C-878816A106B5}"/>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63" name="Pil: femkant 62">
            <a:extLst>
              <a:ext uri="{FF2B5EF4-FFF2-40B4-BE49-F238E27FC236}">
                <a16:creationId xmlns:a16="http://schemas.microsoft.com/office/drawing/2014/main" id="{2DD6FFD7-20DB-460A-9B19-1871E20ABD6B}"/>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64" name="Pil: femkant 63">
            <a:extLst>
              <a:ext uri="{FF2B5EF4-FFF2-40B4-BE49-F238E27FC236}">
                <a16:creationId xmlns:a16="http://schemas.microsoft.com/office/drawing/2014/main" id="{2FD8B58F-0C04-46D0-B511-8404D72792FB}"/>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65" name="Rektangel 64">
            <a:extLst>
              <a:ext uri="{FF2B5EF4-FFF2-40B4-BE49-F238E27FC236}">
                <a16:creationId xmlns:a16="http://schemas.microsoft.com/office/drawing/2014/main" id="{B84CAF64-7FFD-4DE9-A970-A82B079CC4FF}"/>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spTree>
    <p:extLst>
      <p:ext uri="{BB962C8B-B14F-4D97-AF65-F5344CB8AC3E}">
        <p14:creationId xmlns:p14="http://schemas.microsoft.com/office/powerpoint/2010/main" val="4245897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pic>
        <p:nvPicPr>
          <p:cNvPr id="7" name="Bilde 6">
            <a:extLst>
              <a:ext uri="{FF2B5EF4-FFF2-40B4-BE49-F238E27FC236}">
                <a16:creationId xmlns:a16="http://schemas.microsoft.com/office/drawing/2014/main" id="{2611972A-7A87-4B4F-9176-74D866614F9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12" name="Tittel 11">
            <a:extLst>
              <a:ext uri="{FF2B5EF4-FFF2-40B4-BE49-F238E27FC236}">
                <a16:creationId xmlns:a16="http://schemas.microsoft.com/office/drawing/2014/main" id="{B2666EB8-8163-4CA3-A22D-141EC073AEF8}"/>
              </a:ext>
            </a:extLst>
          </p:cNvPr>
          <p:cNvSpPr>
            <a:spLocks noGrp="1"/>
          </p:cNvSpPr>
          <p:nvPr>
            <p:ph type="title"/>
          </p:nvPr>
        </p:nvSpPr>
        <p:spPr/>
        <p:txBody>
          <a:bodyPr/>
          <a:lstStyle/>
          <a:p>
            <a:r>
              <a:rPr lang="nb-NO" dirty="0"/>
              <a:t>Agenda</a:t>
            </a:r>
            <a:endParaRPr lang="en-US" dirty="0"/>
          </a:p>
        </p:txBody>
      </p:sp>
      <p:sp>
        <p:nvSpPr>
          <p:cNvPr id="13" name="Plassholder for innhold 12">
            <a:extLst>
              <a:ext uri="{FF2B5EF4-FFF2-40B4-BE49-F238E27FC236}">
                <a16:creationId xmlns:a16="http://schemas.microsoft.com/office/drawing/2014/main" id="{872A18F2-9842-420F-BC73-EE4F8523FCF0}"/>
              </a:ext>
            </a:extLst>
          </p:cNvPr>
          <p:cNvSpPr>
            <a:spLocks noGrp="1"/>
          </p:cNvSpPr>
          <p:nvPr>
            <p:ph idx="1"/>
          </p:nvPr>
        </p:nvSpPr>
        <p:spPr/>
        <p:txBody>
          <a:bodyPr>
            <a:normAutofit fontScale="92500" lnSpcReduction="10000"/>
          </a:bodyPr>
          <a:lstStyle/>
          <a:p>
            <a:pPr marL="285750">
              <a:lnSpc>
                <a:spcPct val="120000"/>
              </a:lnSpc>
              <a:buFont typeface="Arial" panose="020B0604020202020204" pitchFamily="34" charset="0"/>
              <a:buChar char="•"/>
            </a:pPr>
            <a:r>
              <a:rPr lang="en-US" dirty="0">
                <a:latin typeface="Arial Nova" panose="020B0504020202020204" pitchFamily="34" charset="0"/>
              </a:rPr>
              <a:t>Motivation</a:t>
            </a:r>
          </a:p>
          <a:p>
            <a:pPr marL="285750">
              <a:lnSpc>
                <a:spcPct val="120000"/>
              </a:lnSpc>
              <a:buFont typeface="Arial" panose="020B0604020202020204" pitchFamily="34" charset="0"/>
              <a:buChar char="•"/>
            </a:pPr>
            <a:r>
              <a:rPr lang="en-US" dirty="0">
                <a:latin typeface="Arial Nova" panose="020B0504020202020204" pitchFamily="34" charset="0"/>
              </a:rPr>
              <a:t>Research questions</a:t>
            </a:r>
          </a:p>
          <a:p>
            <a:pPr marL="285750">
              <a:lnSpc>
                <a:spcPct val="120000"/>
              </a:lnSpc>
              <a:buFont typeface="Arial" panose="020B0604020202020204" pitchFamily="34" charset="0"/>
              <a:buChar char="•"/>
            </a:pPr>
            <a:r>
              <a:rPr lang="en-US" dirty="0">
                <a:latin typeface="Arial Nova" panose="020B0504020202020204" pitchFamily="34" charset="0"/>
              </a:rPr>
              <a:t>Scientific approach</a:t>
            </a:r>
          </a:p>
          <a:p>
            <a:pPr marL="285750">
              <a:lnSpc>
                <a:spcPct val="120000"/>
              </a:lnSpc>
              <a:buFont typeface="Arial" panose="020B0604020202020204" pitchFamily="34" charset="0"/>
              <a:buChar char="•"/>
            </a:pPr>
            <a:r>
              <a:rPr lang="en-US" dirty="0">
                <a:latin typeface="Arial Nova" panose="020B0504020202020204" pitchFamily="34" charset="0"/>
              </a:rPr>
              <a:t>Theory</a:t>
            </a:r>
          </a:p>
          <a:p>
            <a:pPr marL="285750">
              <a:lnSpc>
                <a:spcPct val="120000"/>
              </a:lnSpc>
              <a:buFont typeface="Arial" panose="020B0604020202020204" pitchFamily="34" charset="0"/>
              <a:buChar char="•"/>
            </a:pPr>
            <a:r>
              <a:rPr lang="en-US" dirty="0">
                <a:latin typeface="Arial Nova" panose="020B0504020202020204" pitchFamily="34" charset="0"/>
              </a:rPr>
              <a:t>Results</a:t>
            </a:r>
          </a:p>
          <a:p>
            <a:pPr marL="285750">
              <a:lnSpc>
                <a:spcPct val="120000"/>
              </a:lnSpc>
              <a:buFont typeface="Arial" panose="020B0604020202020204" pitchFamily="34" charset="0"/>
              <a:buChar char="•"/>
            </a:pPr>
            <a:r>
              <a:rPr lang="en-US" dirty="0">
                <a:latin typeface="Arial Nova" panose="020B0504020202020204" pitchFamily="34" charset="0"/>
              </a:rPr>
              <a:t>Conclusions</a:t>
            </a:r>
          </a:p>
          <a:p>
            <a:pPr marL="285750">
              <a:lnSpc>
                <a:spcPct val="120000"/>
              </a:lnSpc>
              <a:buFont typeface="Arial" panose="020B0604020202020204" pitchFamily="34" charset="0"/>
              <a:buChar char="•"/>
            </a:pPr>
            <a:r>
              <a:rPr lang="en-US" dirty="0">
                <a:latin typeface="Arial Nova" panose="020B0504020202020204" pitchFamily="34" charset="0"/>
              </a:rPr>
              <a:t>Further work</a:t>
            </a:r>
            <a:endParaRPr lang="en-US" sz="2000" dirty="0">
              <a:latin typeface="Arial Nova" panose="020B0504020202020204" pitchFamily="34" charset="0"/>
            </a:endParaRPr>
          </a:p>
          <a:p>
            <a:pPr>
              <a:lnSpc>
                <a:spcPct val="120000"/>
              </a:lnSpc>
            </a:pPr>
            <a:endParaRPr lang="en-US" dirty="0"/>
          </a:p>
        </p:txBody>
      </p:sp>
      <p:pic>
        <p:nvPicPr>
          <p:cNvPr id="17" name="Plassholder for bilde 16">
            <a:extLst>
              <a:ext uri="{FF2B5EF4-FFF2-40B4-BE49-F238E27FC236}">
                <a16:creationId xmlns:a16="http://schemas.microsoft.com/office/drawing/2014/main" id="{857A3B61-20D3-4797-943A-E048865F8484}"/>
              </a:ext>
            </a:extLst>
          </p:cNvPr>
          <p:cNvPicPr>
            <a:picLocks noGrp="1" noChangeAspect="1"/>
          </p:cNvPicPr>
          <p:nvPr>
            <p:ph type="pic" sz="quarter" idx="19"/>
          </p:nvPr>
        </p:nvPicPr>
        <p:blipFill>
          <a:blip r:embed="rId5"/>
          <a:srcRect/>
          <a:stretch/>
        </p:blipFill>
        <p:spPr>
          <a:xfrm>
            <a:off x="4514170" y="1403385"/>
            <a:ext cx="4380589" cy="2920392"/>
          </a:xfrm>
        </p:spPr>
      </p:pic>
      <p:sp>
        <p:nvSpPr>
          <p:cNvPr id="18" name="TekstSylinder 17">
            <a:extLst>
              <a:ext uri="{FF2B5EF4-FFF2-40B4-BE49-F238E27FC236}">
                <a16:creationId xmlns:a16="http://schemas.microsoft.com/office/drawing/2014/main" id="{CDA8F67A-1918-4E56-AEE4-F3C8B421EC24}"/>
              </a:ext>
            </a:extLst>
          </p:cNvPr>
          <p:cNvSpPr txBox="1"/>
          <p:nvPr/>
        </p:nvSpPr>
        <p:spPr>
          <a:xfrm>
            <a:off x="6998027" y="4338304"/>
            <a:ext cx="1936749" cy="215444"/>
          </a:xfrm>
          <a:prstGeom prst="rect">
            <a:avLst/>
          </a:prstGeom>
          <a:noFill/>
        </p:spPr>
        <p:txBody>
          <a:bodyPr wrap="none" rtlCol="0">
            <a:spAutoFit/>
          </a:bodyPr>
          <a:lstStyle/>
          <a:p>
            <a:r>
              <a:rPr lang="nb-NO" sz="800" dirty="0">
                <a:latin typeface="Arial Nova" panose="020B0504020202020204" pitchFamily="34" charset="0"/>
              </a:rPr>
              <a:t>Photo: Knut </a:t>
            </a:r>
            <a:r>
              <a:rPr lang="nb-NO" sz="800" dirty="0" err="1">
                <a:latin typeface="Arial Nova" panose="020B0504020202020204" pitchFamily="34" charset="0"/>
              </a:rPr>
              <a:t>Opeide</a:t>
            </a:r>
            <a:r>
              <a:rPr lang="nb-NO" sz="800" dirty="0">
                <a:latin typeface="Arial Nova" panose="020B0504020202020204" pitchFamily="34" charset="0"/>
              </a:rPr>
              <a:t>, Statens vegvesen</a:t>
            </a:r>
            <a:endParaRPr lang="en-US" sz="800" dirty="0">
              <a:latin typeface="Arial Nova" panose="020B0504020202020204" pitchFamily="34" charset="0"/>
            </a:endParaRPr>
          </a:p>
        </p:txBody>
      </p:sp>
      <p:sp>
        <p:nvSpPr>
          <p:cNvPr id="214" name="Pil: femkant 213">
            <a:extLst>
              <a:ext uri="{FF2B5EF4-FFF2-40B4-BE49-F238E27FC236}">
                <a16:creationId xmlns:a16="http://schemas.microsoft.com/office/drawing/2014/main" id="{2CE13C00-9492-45E4-B701-5D82BF8CD08F}"/>
              </a:ext>
            </a:extLst>
          </p:cNvPr>
          <p:cNvSpPr/>
          <p:nvPr/>
        </p:nvSpPr>
        <p:spPr>
          <a:xfrm>
            <a:off x="672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1</a:t>
            </a:r>
            <a:endParaRPr lang="en-US" sz="900" dirty="0"/>
          </a:p>
        </p:txBody>
      </p:sp>
      <p:sp>
        <p:nvSpPr>
          <p:cNvPr id="215" name="Pil: femkant 214">
            <a:extLst>
              <a:ext uri="{FF2B5EF4-FFF2-40B4-BE49-F238E27FC236}">
                <a16:creationId xmlns:a16="http://schemas.microsoft.com/office/drawing/2014/main" id="{6E89534B-85C3-4198-95F0-D20627162854}"/>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16" name="Pil: femkant 215">
            <a:extLst>
              <a:ext uri="{FF2B5EF4-FFF2-40B4-BE49-F238E27FC236}">
                <a16:creationId xmlns:a16="http://schemas.microsoft.com/office/drawing/2014/main" id="{321A700A-8C6E-4D76-AACE-214E2010F4EA}"/>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17" name="Pil: femkant 216">
            <a:extLst>
              <a:ext uri="{FF2B5EF4-FFF2-40B4-BE49-F238E27FC236}">
                <a16:creationId xmlns:a16="http://schemas.microsoft.com/office/drawing/2014/main" id="{AE2D81DE-5A7A-4226-A8A8-248604C018F7}"/>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18" name="Pil: femkant 217">
            <a:extLst>
              <a:ext uri="{FF2B5EF4-FFF2-40B4-BE49-F238E27FC236}">
                <a16:creationId xmlns:a16="http://schemas.microsoft.com/office/drawing/2014/main" id="{42D6A0B9-1109-4776-8314-C6D542588EFD}"/>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19" name="Pil: femkant 218">
            <a:extLst>
              <a:ext uri="{FF2B5EF4-FFF2-40B4-BE49-F238E27FC236}">
                <a16:creationId xmlns:a16="http://schemas.microsoft.com/office/drawing/2014/main" id="{7C8D9DBC-5D5D-43C6-8C0A-822CB7F67F6E}"/>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0" name="Pil: femkant 219">
            <a:extLst>
              <a:ext uri="{FF2B5EF4-FFF2-40B4-BE49-F238E27FC236}">
                <a16:creationId xmlns:a16="http://schemas.microsoft.com/office/drawing/2014/main" id="{3DCAB1A5-57A9-4258-94F5-C4BDDEAECB30}"/>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1" name="Pil: femkant 220">
            <a:extLst>
              <a:ext uri="{FF2B5EF4-FFF2-40B4-BE49-F238E27FC236}">
                <a16:creationId xmlns:a16="http://schemas.microsoft.com/office/drawing/2014/main" id="{572DC8C6-90DE-4DF3-B3E2-ED85E868A91A}"/>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2" name="Pil: femkant 221">
            <a:extLst>
              <a:ext uri="{FF2B5EF4-FFF2-40B4-BE49-F238E27FC236}">
                <a16:creationId xmlns:a16="http://schemas.microsoft.com/office/drawing/2014/main" id="{F7DD8931-0121-4574-85B3-D97472BC2A42}"/>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3" name="Pil: femkant 222">
            <a:extLst>
              <a:ext uri="{FF2B5EF4-FFF2-40B4-BE49-F238E27FC236}">
                <a16:creationId xmlns:a16="http://schemas.microsoft.com/office/drawing/2014/main" id="{7FCA8A9F-4467-4166-8FE0-D2A603C1F2F8}"/>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4" name="Pil: femkant 223">
            <a:extLst>
              <a:ext uri="{FF2B5EF4-FFF2-40B4-BE49-F238E27FC236}">
                <a16:creationId xmlns:a16="http://schemas.microsoft.com/office/drawing/2014/main" id="{DFD9AD29-45C0-4E14-9354-2680FB09B4F5}"/>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5" name="Pil: femkant 224">
            <a:extLst>
              <a:ext uri="{FF2B5EF4-FFF2-40B4-BE49-F238E27FC236}">
                <a16:creationId xmlns:a16="http://schemas.microsoft.com/office/drawing/2014/main" id="{DEE730DB-84F0-46A5-895F-6789B82C61D8}"/>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6" name="Pil: femkant 225">
            <a:extLst>
              <a:ext uri="{FF2B5EF4-FFF2-40B4-BE49-F238E27FC236}">
                <a16:creationId xmlns:a16="http://schemas.microsoft.com/office/drawing/2014/main" id="{BD26E300-0584-4A09-9E0F-7BF4B3F61978}"/>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7" name="Pil: femkant 226">
            <a:extLst>
              <a:ext uri="{FF2B5EF4-FFF2-40B4-BE49-F238E27FC236}">
                <a16:creationId xmlns:a16="http://schemas.microsoft.com/office/drawing/2014/main" id="{BE12925B-7BD2-4893-82DE-2D1A55193C04}"/>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8" name="Pil: femkant 227">
            <a:extLst>
              <a:ext uri="{FF2B5EF4-FFF2-40B4-BE49-F238E27FC236}">
                <a16:creationId xmlns:a16="http://schemas.microsoft.com/office/drawing/2014/main" id="{D6DF8B59-970D-4EDC-A3DD-F4BE599E946A}"/>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9" name="Pil: femkant 228">
            <a:extLst>
              <a:ext uri="{FF2B5EF4-FFF2-40B4-BE49-F238E27FC236}">
                <a16:creationId xmlns:a16="http://schemas.microsoft.com/office/drawing/2014/main" id="{F01B5A24-0D82-45FB-9108-3532268686FE}"/>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0" name="Pil: femkant 229">
            <a:extLst>
              <a:ext uri="{FF2B5EF4-FFF2-40B4-BE49-F238E27FC236}">
                <a16:creationId xmlns:a16="http://schemas.microsoft.com/office/drawing/2014/main" id="{35AC8B82-F8A7-45C5-A7E4-A85C428EC87A}"/>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1" name="Pil: femkant 230">
            <a:extLst>
              <a:ext uri="{FF2B5EF4-FFF2-40B4-BE49-F238E27FC236}">
                <a16:creationId xmlns:a16="http://schemas.microsoft.com/office/drawing/2014/main" id="{053964BB-62E6-4ADE-9071-04FB75D60BD8}"/>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2" name="Pil: femkant 231">
            <a:extLst>
              <a:ext uri="{FF2B5EF4-FFF2-40B4-BE49-F238E27FC236}">
                <a16:creationId xmlns:a16="http://schemas.microsoft.com/office/drawing/2014/main" id="{7333FF52-D4D3-4C49-BE59-01E9E1C6F95E}"/>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3" name="Pil: femkant 232">
            <a:extLst>
              <a:ext uri="{FF2B5EF4-FFF2-40B4-BE49-F238E27FC236}">
                <a16:creationId xmlns:a16="http://schemas.microsoft.com/office/drawing/2014/main" id="{74F7DE7C-CB2C-47A0-A325-FD7D7867719B}"/>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4" name="Pil: femkant 233">
            <a:extLst>
              <a:ext uri="{FF2B5EF4-FFF2-40B4-BE49-F238E27FC236}">
                <a16:creationId xmlns:a16="http://schemas.microsoft.com/office/drawing/2014/main" id="{A793DF0E-F945-4EB0-ABCC-24ED5F8DEA25}"/>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5" name="Pil: femkant 234">
            <a:extLst>
              <a:ext uri="{FF2B5EF4-FFF2-40B4-BE49-F238E27FC236}">
                <a16:creationId xmlns:a16="http://schemas.microsoft.com/office/drawing/2014/main" id="{3B548194-86A8-4B86-A782-368C79383207}"/>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6" name="Pil: femkant 235">
            <a:extLst>
              <a:ext uri="{FF2B5EF4-FFF2-40B4-BE49-F238E27FC236}">
                <a16:creationId xmlns:a16="http://schemas.microsoft.com/office/drawing/2014/main" id="{B415530E-FE45-43CD-8671-DBC04514CD67}"/>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7" name="Pil: femkant 236">
            <a:extLst>
              <a:ext uri="{FF2B5EF4-FFF2-40B4-BE49-F238E27FC236}">
                <a16:creationId xmlns:a16="http://schemas.microsoft.com/office/drawing/2014/main" id="{222E4AE5-30B9-4DBA-BE10-7DD9B70D49F3}"/>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8" name="Pil: femkant 237">
            <a:extLst>
              <a:ext uri="{FF2B5EF4-FFF2-40B4-BE49-F238E27FC236}">
                <a16:creationId xmlns:a16="http://schemas.microsoft.com/office/drawing/2014/main" id="{75DC618C-F03A-4CAA-A2B2-C1BFF1AF6AF1}"/>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9" name="Pil: femkant 238">
            <a:extLst>
              <a:ext uri="{FF2B5EF4-FFF2-40B4-BE49-F238E27FC236}">
                <a16:creationId xmlns:a16="http://schemas.microsoft.com/office/drawing/2014/main" id="{4F74CEE7-7118-4075-B09A-F834E9CD4648}"/>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40" name="Rektangel 239">
            <a:extLst>
              <a:ext uri="{FF2B5EF4-FFF2-40B4-BE49-F238E27FC236}">
                <a16:creationId xmlns:a16="http://schemas.microsoft.com/office/drawing/2014/main" id="{C0D1F448-61B4-4E8D-A254-589F9EB23976}"/>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27</a:t>
            </a:r>
            <a:endParaRPr lang="en-US" sz="900" dirty="0"/>
          </a:p>
        </p:txBody>
      </p:sp>
    </p:spTree>
    <p:extLst>
      <p:ext uri="{BB962C8B-B14F-4D97-AF65-F5344CB8AC3E}">
        <p14:creationId xmlns:p14="http://schemas.microsoft.com/office/powerpoint/2010/main" val="28846745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p:txBody>
          <a:bodyPr>
            <a:normAutofit/>
          </a:bodyPr>
          <a:lstStyle/>
          <a:p>
            <a:r>
              <a:rPr lang="nb-NO" sz="2400" b="0" dirty="0"/>
              <a:t>Level of </a:t>
            </a:r>
            <a:r>
              <a:rPr lang="nb-NO" sz="2400" b="0" dirty="0" err="1"/>
              <a:t>information</a:t>
            </a:r>
            <a:r>
              <a:rPr lang="nb-NO" sz="2400" b="0" dirty="0"/>
              <a:t> </a:t>
            </a:r>
            <a:r>
              <a:rPr lang="nb-NO" sz="2400" b="0" dirty="0" err="1"/>
              <a:t>flow</a:t>
            </a:r>
            <a:endParaRPr lang="en-US" sz="2400" b="0" dirty="0"/>
          </a:p>
        </p:txBody>
      </p:sp>
      <p:sp>
        <p:nvSpPr>
          <p:cNvPr id="3" name="Plassholder for innhold 2">
            <a:extLst>
              <a:ext uri="{FF2B5EF4-FFF2-40B4-BE49-F238E27FC236}">
                <a16:creationId xmlns:a16="http://schemas.microsoft.com/office/drawing/2014/main" id="{C69313DD-3305-473C-AADA-D110900CC55D}"/>
              </a:ext>
            </a:extLst>
          </p:cNvPr>
          <p:cNvSpPr>
            <a:spLocks noGrp="1"/>
          </p:cNvSpPr>
          <p:nvPr>
            <p:ph sz="half" idx="2"/>
          </p:nvPr>
        </p:nvSpPr>
        <p:spPr>
          <a:xfrm>
            <a:off x="1095551" y="1195624"/>
            <a:ext cx="3485102" cy="3592625"/>
          </a:xfrm>
        </p:spPr>
        <p:txBody>
          <a:bodyPr>
            <a:normAutofit/>
          </a:bodyPr>
          <a:lstStyle/>
          <a:p>
            <a:pPr marL="0" indent="0">
              <a:spcAft>
                <a:spcPts val="800"/>
              </a:spcAft>
              <a:buNone/>
            </a:pPr>
            <a:r>
              <a:rPr lang="en-US" sz="1800" dirty="0">
                <a:latin typeface="+mj-lt"/>
                <a:ea typeface="Times New Roman" panose="02020603050405020304" pitchFamily="18" charset="0"/>
                <a:cs typeface="Times New Roman" panose="02020603050405020304" pitchFamily="18" charset="0"/>
              </a:rPr>
              <a:t>Conversions of restrictions from the CWA to the OWA must be configured according to the selected level of information flow:</a:t>
            </a:r>
            <a:endParaRPr lang="en-US" sz="1800" dirty="0">
              <a:latin typeface="+mj-lt"/>
            </a:endParaRPr>
          </a:p>
          <a:p>
            <a:pPr>
              <a:buFont typeface="+mj-lt"/>
              <a:buAutoNum type="arabicPeriod"/>
            </a:pPr>
            <a:r>
              <a:rPr lang="en-US" sz="1600" dirty="0">
                <a:latin typeface="+mj-lt"/>
                <a:ea typeface="Times New Roman" panose="02020603050405020304" pitchFamily="18" charset="0"/>
                <a:cs typeface="Times New Roman" panose="02020603050405020304" pitchFamily="18" charset="0"/>
              </a:rPr>
              <a:t>Ontologies for use only in the Semantic Web</a:t>
            </a:r>
            <a:endParaRPr lang="nb-NO" sz="1200" dirty="0"/>
          </a:p>
          <a:p>
            <a:pPr>
              <a:buFont typeface="+mj-lt"/>
              <a:buAutoNum type="arabicPeriod"/>
            </a:pPr>
            <a:r>
              <a:rPr lang="en-US" sz="1600" dirty="0">
                <a:latin typeface="+mj-lt"/>
                <a:ea typeface="Times New Roman" panose="02020603050405020304" pitchFamily="18" charset="0"/>
                <a:cs typeface="Times New Roman" panose="02020603050405020304" pitchFamily="18" charset="0"/>
              </a:rPr>
              <a:t>Unidirectional information exchange to the Semantic Web</a:t>
            </a:r>
          </a:p>
          <a:p>
            <a:pPr>
              <a:buFont typeface="+mj-lt"/>
              <a:buAutoNum type="arabicPeriod"/>
            </a:pPr>
            <a:r>
              <a:rPr lang="en-US" sz="1600" dirty="0">
                <a:latin typeface="+mj-lt"/>
                <a:ea typeface="Times New Roman" panose="02020603050405020304" pitchFamily="18" charset="0"/>
                <a:cs typeface="Times New Roman" panose="02020603050405020304" pitchFamily="18" charset="0"/>
              </a:rPr>
              <a:t>Bidirectional information exchange</a:t>
            </a:r>
          </a:p>
        </p:txBody>
      </p:sp>
      <p:pic>
        <p:nvPicPr>
          <p:cNvPr id="8" name="Bilde 7">
            <a:extLst>
              <a:ext uri="{FF2B5EF4-FFF2-40B4-BE49-F238E27FC236}">
                <a16:creationId xmlns:a16="http://schemas.microsoft.com/office/drawing/2014/main" id="{AF7DF367-B552-43FB-A3F0-D0359E7F959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9" name="Pil: femkant 8">
            <a:extLst>
              <a:ext uri="{FF2B5EF4-FFF2-40B4-BE49-F238E27FC236}">
                <a16:creationId xmlns:a16="http://schemas.microsoft.com/office/drawing/2014/main" id="{9B1E5BA6-51DF-4924-8593-DF83B3CBE78C}"/>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1" name="Pil: femkant 10">
            <a:extLst>
              <a:ext uri="{FF2B5EF4-FFF2-40B4-BE49-F238E27FC236}">
                <a16:creationId xmlns:a16="http://schemas.microsoft.com/office/drawing/2014/main" id="{3B354730-84B6-4158-8EC2-BCD8CCD3C1EB}"/>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2" name="Pil: femkant 11">
            <a:extLst>
              <a:ext uri="{FF2B5EF4-FFF2-40B4-BE49-F238E27FC236}">
                <a16:creationId xmlns:a16="http://schemas.microsoft.com/office/drawing/2014/main" id="{38765693-0A9D-4EBC-A1D7-20EFD5DD0C56}"/>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3" name="Pil: femkant 12">
            <a:extLst>
              <a:ext uri="{FF2B5EF4-FFF2-40B4-BE49-F238E27FC236}">
                <a16:creationId xmlns:a16="http://schemas.microsoft.com/office/drawing/2014/main" id="{5C24FC84-1F74-4FFF-B5E4-D4D93F0F0B50}"/>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14" name="Pil: femkant 13">
            <a:extLst>
              <a:ext uri="{FF2B5EF4-FFF2-40B4-BE49-F238E27FC236}">
                <a16:creationId xmlns:a16="http://schemas.microsoft.com/office/drawing/2014/main" id="{0BA20018-96B9-4084-B3D7-987627F9C987}"/>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15" name="Pil: femkant 14">
            <a:extLst>
              <a:ext uri="{FF2B5EF4-FFF2-40B4-BE49-F238E27FC236}">
                <a16:creationId xmlns:a16="http://schemas.microsoft.com/office/drawing/2014/main" id="{3FB3B5BD-85BB-4757-B86F-A407C28AB425}"/>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16" name="Pil: femkant 15">
            <a:extLst>
              <a:ext uri="{FF2B5EF4-FFF2-40B4-BE49-F238E27FC236}">
                <a16:creationId xmlns:a16="http://schemas.microsoft.com/office/drawing/2014/main" id="{90911946-276D-4E26-832C-BB2CB0F44E93}"/>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17" name="Pil: femkant 16">
            <a:extLst>
              <a:ext uri="{FF2B5EF4-FFF2-40B4-BE49-F238E27FC236}">
                <a16:creationId xmlns:a16="http://schemas.microsoft.com/office/drawing/2014/main" id="{A2BABEA5-39E5-4BB9-977E-A8839A7DBBC0}"/>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18" name="Pil: femkant 17">
            <a:extLst>
              <a:ext uri="{FF2B5EF4-FFF2-40B4-BE49-F238E27FC236}">
                <a16:creationId xmlns:a16="http://schemas.microsoft.com/office/drawing/2014/main" id="{2C7B9D7D-D691-427F-B017-87ECEEEA49B7}"/>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19" name="Pil: femkant 18">
            <a:extLst>
              <a:ext uri="{FF2B5EF4-FFF2-40B4-BE49-F238E27FC236}">
                <a16:creationId xmlns:a16="http://schemas.microsoft.com/office/drawing/2014/main" id="{0C219843-B308-443D-9B0B-B7EAC1132382}"/>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0" name="Pil: femkant 19">
            <a:extLst>
              <a:ext uri="{FF2B5EF4-FFF2-40B4-BE49-F238E27FC236}">
                <a16:creationId xmlns:a16="http://schemas.microsoft.com/office/drawing/2014/main" id="{B6578D29-E22A-4262-87F3-9664B83D4989}"/>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1" name="Pil: femkant 20">
            <a:extLst>
              <a:ext uri="{FF2B5EF4-FFF2-40B4-BE49-F238E27FC236}">
                <a16:creationId xmlns:a16="http://schemas.microsoft.com/office/drawing/2014/main" id="{E354136B-00D6-450E-81D9-DC5843F9FB22}"/>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2" name="Pil: femkant 21">
            <a:extLst>
              <a:ext uri="{FF2B5EF4-FFF2-40B4-BE49-F238E27FC236}">
                <a16:creationId xmlns:a16="http://schemas.microsoft.com/office/drawing/2014/main" id="{E006C419-898F-4997-BE59-14750C864A7D}"/>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23" name="Pil: femkant 22">
            <a:extLst>
              <a:ext uri="{FF2B5EF4-FFF2-40B4-BE49-F238E27FC236}">
                <a16:creationId xmlns:a16="http://schemas.microsoft.com/office/drawing/2014/main" id="{E0D0A084-3896-456F-A395-E9A390D1CFB6}"/>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24" name="Pil: femkant 23">
            <a:extLst>
              <a:ext uri="{FF2B5EF4-FFF2-40B4-BE49-F238E27FC236}">
                <a16:creationId xmlns:a16="http://schemas.microsoft.com/office/drawing/2014/main" id="{C283C408-2FD9-4EC7-AAD7-73C6E8305447}"/>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25" name="Pil: femkant 24">
            <a:extLst>
              <a:ext uri="{FF2B5EF4-FFF2-40B4-BE49-F238E27FC236}">
                <a16:creationId xmlns:a16="http://schemas.microsoft.com/office/drawing/2014/main" id="{E008CA16-F8BA-4EC8-BAB1-E3ABABD7E20D}"/>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16</a:t>
            </a:r>
            <a:endParaRPr lang="en-US" sz="900" dirty="0">
              <a:solidFill>
                <a:schemeClr val="accent3"/>
              </a:solidFill>
            </a:endParaRPr>
          </a:p>
        </p:txBody>
      </p:sp>
      <p:sp>
        <p:nvSpPr>
          <p:cNvPr id="26" name="Pil: femkant 25">
            <a:extLst>
              <a:ext uri="{FF2B5EF4-FFF2-40B4-BE49-F238E27FC236}">
                <a16:creationId xmlns:a16="http://schemas.microsoft.com/office/drawing/2014/main" id="{23960536-3D9E-492D-BE97-834906572B89}"/>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17</a:t>
            </a:r>
            <a:endParaRPr lang="en-US" sz="900" dirty="0">
              <a:solidFill>
                <a:schemeClr val="accent3"/>
              </a:solidFill>
            </a:endParaRPr>
          </a:p>
        </p:txBody>
      </p:sp>
      <p:sp>
        <p:nvSpPr>
          <p:cNvPr id="27" name="Pil: femkant 26">
            <a:extLst>
              <a:ext uri="{FF2B5EF4-FFF2-40B4-BE49-F238E27FC236}">
                <a16:creationId xmlns:a16="http://schemas.microsoft.com/office/drawing/2014/main" id="{EF999694-9CD3-4533-B18D-B7CB0EC92904}"/>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18</a:t>
            </a:r>
            <a:endParaRPr lang="en-US" sz="900" dirty="0">
              <a:solidFill>
                <a:schemeClr val="accent3"/>
              </a:solidFill>
            </a:endParaRPr>
          </a:p>
        </p:txBody>
      </p:sp>
      <p:sp>
        <p:nvSpPr>
          <p:cNvPr id="28" name="Pil: femkant 27">
            <a:extLst>
              <a:ext uri="{FF2B5EF4-FFF2-40B4-BE49-F238E27FC236}">
                <a16:creationId xmlns:a16="http://schemas.microsoft.com/office/drawing/2014/main" id="{1A7382DB-B31D-4909-8D5F-5E8524B3C628}"/>
              </a:ext>
            </a:extLst>
          </p:cNvPr>
          <p:cNvSpPr/>
          <p:nvPr/>
        </p:nvSpPr>
        <p:spPr>
          <a:xfrm>
            <a:off x="6180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19</a:t>
            </a:r>
            <a:endParaRPr lang="en-US" sz="900" dirty="0"/>
          </a:p>
        </p:txBody>
      </p:sp>
      <p:sp>
        <p:nvSpPr>
          <p:cNvPr id="29" name="Pil: femkant 28">
            <a:extLst>
              <a:ext uri="{FF2B5EF4-FFF2-40B4-BE49-F238E27FC236}">
                <a16:creationId xmlns:a16="http://schemas.microsoft.com/office/drawing/2014/main" id="{A1103693-17F0-46F5-9539-2BF8E9023A55}"/>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0" name="Pil: femkant 29">
            <a:extLst>
              <a:ext uri="{FF2B5EF4-FFF2-40B4-BE49-F238E27FC236}">
                <a16:creationId xmlns:a16="http://schemas.microsoft.com/office/drawing/2014/main" id="{84F6BB80-9A89-4AB6-B4EE-B6A4DA36808F}"/>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1" name="Pil: femkant 30">
            <a:extLst>
              <a:ext uri="{FF2B5EF4-FFF2-40B4-BE49-F238E27FC236}">
                <a16:creationId xmlns:a16="http://schemas.microsoft.com/office/drawing/2014/main" id="{8C60C3A1-5FBA-4D38-9641-718BE487BC92}"/>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2" name="Pil: femkant 31">
            <a:extLst>
              <a:ext uri="{FF2B5EF4-FFF2-40B4-BE49-F238E27FC236}">
                <a16:creationId xmlns:a16="http://schemas.microsoft.com/office/drawing/2014/main" id="{4821BAE2-93C9-44E3-9D77-5332F737689C}"/>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3" name="Pil: femkant 32">
            <a:extLst>
              <a:ext uri="{FF2B5EF4-FFF2-40B4-BE49-F238E27FC236}">
                <a16:creationId xmlns:a16="http://schemas.microsoft.com/office/drawing/2014/main" id="{08B03063-5442-4653-88F8-5BD17CD3B34B}"/>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4" name="Pil: femkant 33">
            <a:extLst>
              <a:ext uri="{FF2B5EF4-FFF2-40B4-BE49-F238E27FC236}">
                <a16:creationId xmlns:a16="http://schemas.microsoft.com/office/drawing/2014/main" id="{CF95FD20-8E39-4527-9B03-8130802985A2}"/>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5" name="Pil: femkant 34">
            <a:extLst>
              <a:ext uri="{FF2B5EF4-FFF2-40B4-BE49-F238E27FC236}">
                <a16:creationId xmlns:a16="http://schemas.microsoft.com/office/drawing/2014/main" id="{040FB72C-230F-4C18-9EC0-3DFDF4BE890F}"/>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6" name="Rektangel 35">
            <a:extLst>
              <a:ext uri="{FF2B5EF4-FFF2-40B4-BE49-F238E27FC236}">
                <a16:creationId xmlns:a16="http://schemas.microsoft.com/office/drawing/2014/main" id="{4D517035-F8D0-44E0-B5C2-7558425D3725}"/>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pic>
        <p:nvPicPr>
          <p:cNvPr id="37" name="Picture 4">
            <a:extLst>
              <a:ext uri="{FF2B5EF4-FFF2-40B4-BE49-F238E27FC236}">
                <a16:creationId xmlns:a16="http://schemas.microsoft.com/office/drawing/2014/main" id="{53E87132-B8FC-4F5E-AD55-FC0303078E29}"/>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tretch>
            <a:fillRect/>
          </a:stretch>
        </p:blipFill>
        <p:spPr bwMode="auto">
          <a:xfrm>
            <a:off x="5030602" y="1714499"/>
            <a:ext cx="1298471" cy="857251"/>
          </a:xfrm>
          <a:prstGeom prst="rect">
            <a:avLst/>
          </a:prstGeom>
          <a:noFill/>
          <a:extLst>
            <a:ext uri="{909E8E84-426E-40DD-AFC4-6F175D3DCCD1}">
              <a14:hiddenFill xmlns:a14="http://schemas.microsoft.com/office/drawing/2010/main">
                <a:solidFill>
                  <a:srgbClr val="FFFFFF"/>
                </a:solidFill>
              </a14:hiddenFill>
            </a:ext>
          </a:extLst>
        </p:spPr>
      </p:pic>
      <p:pic>
        <p:nvPicPr>
          <p:cNvPr id="38" name="Bilde 37">
            <a:extLst>
              <a:ext uri="{FF2B5EF4-FFF2-40B4-BE49-F238E27FC236}">
                <a16:creationId xmlns:a16="http://schemas.microsoft.com/office/drawing/2014/main" id="{B2D88797-7CE2-481A-AA91-23AE4DEB46E7}"/>
              </a:ext>
            </a:extLst>
          </p:cNvPr>
          <p:cNvPicPr>
            <a:picLocks noChangeAspect="1"/>
          </p:cNvPicPr>
          <p:nvPr/>
        </p:nvPicPr>
        <p:blipFill>
          <a:blip r:embed="rId6"/>
          <a:stretch>
            <a:fillRect/>
          </a:stretch>
        </p:blipFill>
        <p:spPr>
          <a:xfrm>
            <a:off x="6329073" y="2766754"/>
            <a:ext cx="2289196" cy="427846"/>
          </a:xfrm>
          <a:prstGeom prst="rect">
            <a:avLst/>
          </a:prstGeom>
        </p:spPr>
      </p:pic>
      <p:sp>
        <p:nvSpPr>
          <p:cNvPr id="39" name="Bøyd pil 15">
            <a:extLst>
              <a:ext uri="{FF2B5EF4-FFF2-40B4-BE49-F238E27FC236}">
                <a16:creationId xmlns:a16="http://schemas.microsoft.com/office/drawing/2014/main" id="{8A32A806-B3E0-47CE-80C8-F78BBD975191}"/>
              </a:ext>
            </a:extLst>
          </p:cNvPr>
          <p:cNvSpPr/>
          <p:nvPr/>
        </p:nvSpPr>
        <p:spPr>
          <a:xfrm rot="5400000">
            <a:off x="6700080" y="1843560"/>
            <a:ext cx="609369" cy="1049731"/>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267018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944107" y="292170"/>
            <a:ext cx="5324887" cy="857250"/>
          </a:xfrm>
        </p:spPr>
        <p:txBody>
          <a:bodyPr>
            <a:normAutofit/>
          </a:bodyPr>
          <a:lstStyle/>
          <a:p>
            <a:r>
              <a:rPr lang="en-US" sz="2400" b="0" dirty="0"/>
              <a:t>SRQ4:  A joint modelling approach</a:t>
            </a:r>
          </a:p>
        </p:txBody>
      </p:sp>
      <p:pic>
        <p:nvPicPr>
          <p:cNvPr id="4" name="Plassholder for innhold 3">
            <a:extLst>
              <a:ext uri="{FF2B5EF4-FFF2-40B4-BE49-F238E27FC236}">
                <a16:creationId xmlns:a16="http://schemas.microsoft.com/office/drawing/2014/main" id="{1CA13F47-47A7-4BE2-BB5C-9016CCD2AF5A}"/>
              </a:ext>
            </a:extLst>
          </p:cNvPr>
          <p:cNvPicPr>
            <a:picLocks noGrp="1" noChangeAspect="1"/>
          </p:cNvPicPr>
          <p:nvPr>
            <p:ph idx="1"/>
          </p:nvPr>
        </p:nvPicPr>
        <p:blipFill>
          <a:blip r:embed="rId4"/>
          <a:srcRect/>
          <a:stretch/>
        </p:blipFill>
        <p:spPr>
          <a:xfrm>
            <a:off x="969699" y="1333564"/>
            <a:ext cx="4274967" cy="3276536"/>
          </a:xfrm>
        </p:spPr>
      </p:pic>
      <p:sp>
        <p:nvSpPr>
          <p:cNvPr id="8" name="Rektangel 7">
            <a:extLst>
              <a:ext uri="{FF2B5EF4-FFF2-40B4-BE49-F238E27FC236}">
                <a16:creationId xmlns:a16="http://schemas.microsoft.com/office/drawing/2014/main" id="{5998A01E-BD45-456F-91CA-560A2D609773}"/>
              </a:ext>
            </a:extLst>
          </p:cNvPr>
          <p:cNvSpPr/>
          <p:nvPr/>
        </p:nvSpPr>
        <p:spPr>
          <a:xfrm>
            <a:off x="5568763" y="2752725"/>
            <a:ext cx="3329251" cy="1477328"/>
          </a:xfrm>
          <a:prstGeom prst="rect">
            <a:avLst/>
          </a:prstGeom>
        </p:spPr>
        <p:txBody>
          <a:bodyPr wrap="square">
            <a:spAutoFit/>
          </a:bodyPr>
          <a:lstStyle/>
          <a:p>
            <a:r>
              <a:rPr lang="en-US" i="1" dirty="0"/>
              <a:t>“How can information models and semantics for implementation technologies for GIS, ITS and BIM be integrated into a joint modelling approach?”</a:t>
            </a:r>
          </a:p>
        </p:txBody>
      </p:sp>
      <p:sp>
        <p:nvSpPr>
          <p:cNvPr id="12" name="Rektangel 11">
            <a:extLst>
              <a:ext uri="{FF2B5EF4-FFF2-40B4-BE49-F238E27FC236}">
                <a16:creationId xmlns:a16="http://schemas.microsoft.com/office/drawing/2014/main" id="{65B7FDDD-D74C-42D5-8938-5CBC44CA5C05}"/>
              </a:ext>
            </a:extLst>
          </p:cNvPr>
          <p:cNvSpPr/>
          <p:nvPr/>
        </p:nvSpPr>
        <p:spPr>
          <a:xfrm>
            <a:off x="1737836" y="2971823"/>
            <a:ext cx="3596163" cy="85725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5" name="Bilde 14">
            <a:extLst>
              <a:ext uri="{FF2B5EF4-FFF2-40B4-BE49-F238E27FC236}">
                <a16:creationId xmlns:a16="http://schemas.microsoft.com/office/drawing/2014/main" id="{A9B9A8FA-7DB1-4AE7-91BF-8A132E7448F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11" name="Pil: femkant 10">
            <a:extLst>
              <a:ext uri="{FF2B5EF4-FFF2-40B4-BE49-F238E27FC236}">
                <a16:creationId xmlns:a16="http://schemas.microsoft.com/office/drawing/2014/main" id="{172DDE4E-60F4-449E-999A-82107932991A}"/>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3" name="Pil: femkant 12">
            <a:extLst>
              <a:ext uri="{FF2B5EF4-FFF2-40B4-BE49-F238E27FC236}">
                <a16:creationId xmlns:a16="http://schemas.microsoft.com/office/drawing/2014/main" id="{59B0F56F-5ED8-46A1-B79B-C2E49C737D6E}"/>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4" name="Pil: femkant 13">
            <a:extLst>
              <a:ext uri="{FF2B5EF4-FFF2-40B4-BE49-F238E27FC236}">
                <a16:creationId xmlns:a16="http://schemas.microsoft.com/office/drawing/2014/main" id="{FCBADEDF-3352-4A0E-9C65-6EF62B075CBC}"/>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6" name="Pil: femkant 15">
            <a:extLst>
              <a:ext uri="{FF2B5EF4-FFF2-40B4-BE49-F238E27FC236}">
                <a16:creationId xmlns:a16="http://schemas.microsoft.com/office/drawing/2014/main" id="{C9BF1561-D402-4BB0-A9AC-CB671778FEBD}"/>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17" name="Pil: femkant 16">
            <a:extLst>
              <a:ext uri="{FF2B5EF4-FFF2-40B4-BE49-F238E27FC236}">
                <a16:creationId xmlns:a16="http://schemas.microsoft.com/office/drawing/2014/main" id="{39762C86-88C7-45BE-B21F-836A80239CAC}"/>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18" name="Pil: femkant 17">
            <a:extLst>
              <a:ext uri="{FF2B5EF4-FFF2-40B4-BE49-F238E27FC236}">
                <a16:creationId xmlns:a16="http://schemas.microsoft.com/office/drawing/2014/main" id="{63722BB4-E304-4B01-9026-1BB8F87DDBED}"/>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19" name="Pil: femkant 18">
            <a:extLst>
              <a:ext uri="{FF2B5EF4-FFF2-40B4-BE49-F238E27FC236}">
                <a16:creationId xmlns:a16="http://schemas.microsoft.com/office/drawing/2014/main" id="{A4F2F9A1-3971-4423-82C6-57F4935142C9}"/>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20" name="Pil: femkant 19">
            <a:extLst>
              <a:ext uri="{FF2B5EF4-FFF2-40B4-BE49-F238E27FC236}">
                <a16:creationId xmlns:a16="http://schemas.microsoft.com/office/drawing/2014/main" id="{594F6A87-5C64-463D-AC72-705F5E7E1E69}"/>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21" name="Pil: femkant 20">
            <a:extLst>
              <a:ext uri="{FF2B5EF4-FFF2-40B4-BE49-F238E27FC236}">
                <a16:creationId xmlns:a16="http://schemas.microsoft.com/office/drawing/2014/main" id="{AEB5B59B-F6FB-4FEE-9FDB-C7FDF56F9E54}"/>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22" name="Pil: femkant 21">
            <a:extLst>
              <a:ext uri="{FF2B5EF4-FFF2-40B4-BE49-F238E27FC236}">
                <a16:creationId xmlns:a16="http://schemas.microsoft.com/office/drawing/2014/main" id="{AFEFF6BF-078A-45C1-A0D7-FD56B3278474}"/>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3" name="Pil: femkant 22">
            <a:extLst>
              <a:ext uri="{FF2B5EF4-FFF2-40B4-BE49-F238E27FC236}">
                <a16:creationId xmlns:a16="http://schemas.microsoft.com/office/drawing/2014/main" id="{1264C546-F79C-49DD-AC4A-6FD49F7EDA70}"/>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4" name="Pil: femkant 23">
            <a:extLst>
              <a:ext uri="{FF2B5EF4-FFF2-40B4-BE49-F238E27FC236}">
                <a16:creationId xmlns:a16="http://schemas.microsoft.com/office/drawing/2014/main" id="{A1491344-2408-4CCE-9621-AA6A637F1D21}"/>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5" name="Pil: femkant 24">
            <a:extLst>
              <a:ext uri="{FF2B5EF4-FFF2-40B4-BE49-F238E27FC236}">
                <a16:creationId xmlns:a16="http://schemas.microsoft.com/office/drawing/2014/main" id="{3191E536-2FCA-47E4-9657-6107A119CA0A}"/>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26" name="Pil: femkant 25">
            <a:extLst>
              <a:ext uri="{FF2B5EF4-FFF2-40B4-BE49-F238E27FC236}">
                <a16:creationId xmlns:a16="http://schemas.microsoft.com/office/drawing/2014/main" id="{6691A733-D745-40F2-9DA7-A91478817457}"/>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27" name="Pil: femkant 26">
            <a:extLst>
              <a:ext uri="{FF2B5EF4-FFF2-40B4-BE49-F238E27FC236}">
                <a16:creationId xmlns:a16="http://schemas.microsoft.com/office/drawing/2014/main" id="{1657BB54-6224-4BB8-8D7B-C6EF36C068C9}"/>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28" name="Pil: femkant 27">
            <a:extLst>
              <a:ext uri="{FF2B5EF4-FFF2-40B4-BE49-F238E27FC236}">
                <a16:creationId xmlns:a16="http://schemas.microsoft.com/office/drawing/2014/main" id="{22555160-7D60-42E1-AF29-8B141C79FDF0}"/>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16</a:t>
            </a:r>
            <a:endParaRPr lang="en-US" sz="900" dirty="0">
              <a:solidFill>
                <a:schemeClr val="accent3"/>
              </a:solidFill>
            </a:endParaRPr>
          </a:p>
        </p:txBody>
      </p:sp>
      <p:sp>
        <p:nvSpPr>
          <p:cNvPr id="29" name="Pil: femkant 28">
            <a:extLst>
              <a:ext uri="{FF2B5EF4-FFF2-40B4-BE49-F238E27FC236}">
                <a16:creationId xmlns:a16="http://schemas.microsoft.com/office/drawing/2014/main" id="{ABBFC30F-1AE8-4995-BCED-DFB868CD0A45}"/>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17</a:t>
            </a:r>
            <a:endParaRPr lang="en-US" sz="900" dirty="0">
              <a:solidFill>
                <a:schemeClr val="accent3"/>
              </a:solidFill>
            </a:endParaRPr>
          </a:p>
        </p:txBody>
      </p:sp>
      <p:sp>
        <p:nvSpPr>
          <p:cNvPr id="30" name="Pil: femkant 29">
            <a:extLst>
              <a:ext uri="{FF2B5EF4-FFF2-40B4-BE49-F238E27FC236}">
                <a16:creationId xmlns:a16="http://schemas.microsoft.com/office/drawing/2014/main" id="{E965D6ED-2FB2-4B7F-875B-C7E59E810249}"/>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18</a:t>
            </a:r>
            <a:endParaRPr lang="en-US" sz="900" dirty="0">
              <a:solidFill>
                <a:schemeClr val="accent3"/>
              </a:solidFill>
            </a:endParaRPr>
          </a:p>
        </p:txBody>
      </p:sp>
      <p:sp>
        <p:nvSpPr>
          <p:cNvPr id="31" name="Pil: femkant 30">
            <a:extLst>
              <a:ext uri="{FF2B5EF4-FFF2-40B4-BE49-F238E27FC236}">
                <a16:creationId xmlns:a16="http://schemas.microsoft.com/office/drawing/2014/main" id="{FAE54F43-C6CA-4213-9C3D-2AB3D260CF8B}"/>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19</a:t>
            </a:r>
            <a:endParaRPr lang="en-US" sz="900" dirty="0">
              <a:solidFill>
                <a:schemeClr val="accent3"/>
              </a:solidFill>
            </a:endParaRPr>
          </a:p>
        </p:txBody>
      </p:sp>
      <p:sp>
        <p:nvSpPr>
          <p:cNvPr id="32" name="Pil: femkant 31">
            <a:extLst>
              <a:ext uri="{FF2B5EF4-FFF2-40B4-BE49-F238E27FC236}">
                <a16:creationId xmlns:a16="http://schemas.microsoft.com/office/drawing/2014/main" id="{F34AC80C-C358-4C96-AF1E-FDA1BE5B1DFE}"/>
              </a:ext>
            </a:extLst>
          </p:cNvPr>
          <p:cNvSpPr/>
          <p:nvPr/>
        </p:nvSpPr>
        <p:spPr>
          <a:xfrm>
            <a:off x="6486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20</a:t>
            </a:r>
            <a:endParaRPr lang="en-US" sz="900" dirty="0"/>
          </a:p>
        </p:txBody>
      </p:sp>
      <p:sp>
        <p:nvSpPr>
          <p:cNvPr id="33" name="Pil: femkant 32">
            <a:extLst>
              <a:ext uri="{FF2B5EF4-FFF2-40B4-BE49-F238E27FC236}">
                <a16:creationId xmlns:a16="http://schemas.microsoft.com/office/drawing/2014/main" id="{022BB249-82BB-4795-86F1-B5797BBCB6CA}"/>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4" name="Pil: femkant 33">
            <a:extLst>
              <a:ext uri="{FF2B5EF4-FFF2-40B4-BE49-F238E27FC236}">
                <a16:creationId xmlns:a16="http://schemas.microsoft.com/office/drawing/2014/main" id="{9251D006-F5B1-493A-9E6C-5F9E25E2DCED}"/>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5" name="Pil: femkant 34">
            <a:extLst>
              <a:ext uri="{FF2B5EF4-FFF2-40B4-BE49-F238E27FC236}">
                <a16:creationId xmlns:a16="http://schemas.microsoft.com/office/drawing/2014/main" id="{F098300F-7805-4293-9EC8-30DF30BA0F19}"/>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6" name="Pil: femkant 35">
            <a:extLst>
              <a:ext uri="{FF2B5EF4-FFF2-40B4-BE49-F238E27FC236}">
                <a16:creationId xmlns:a16="http://schemas.microsoft.com/office/drawing/2014/main" id="{CF2CB2C5-1D8D-42BE-9AFE-CE490712458C}"/>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7" name="Pil: femkant 36">
            <a:extLst>
              <a:ext uri="{FF2B5EF4-FFF2-40B4-BE49-F238E27FC236}">
                <a16:creationId xmlns:a16="http://schemas.microsoft.com/office/drawing/2014/main" id="{BAB68A13-3475-4D16-80D4-438118A7EAE1}"/>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8" name="Pil: femkant 37">
            <a:extLst>
              <a:ext uri="{FF2B5EF4-FFF2-40B4-BE49-F238E27FC236}">
                <a16:creationId xmlns:a16="http://schemas.microsoft.com/office/drawing/2014/main" id="{F4AD2FEC-A341-4EC5-94D3-B1C1F48EC890}"/>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9" name="Rektangel 38">
            <a:extLst>
              <a:ext uri="{FF2B5EF4-FFF2-40B4-BE49-F238E27FC236}">
                <a16:creationId xmlns:a16="http://schemas.microsoft.com/office/drawing/2014/main" id="{F014189C-05ED-4820-BAAF-1BAB66FC42AB}"/>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spTree>
    <p:extLst>
      <p:ext uri="{BB962C8B-B14F-4D97-AF65-F5344CB8AC3E}">
        <p14:creationId xmlns:p14="http://schemas.microsoft.com/office/powerpoint/2010/main" val="2573214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pic>
        <p:nvPicPr>
          <p:cNvPr id="6" name="Bilde 5">
            <a:extLst>
              <a:ext uri="{FF2B5EF4-FFF2-40B4-BE49-F238E27FC236}">
                <a16:creationId xmlns:a16="http://schemas.microsoft.com/office/drawing/2014/main" id="{2464FED1-8229-4239-8828-3D431056CB8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14" name="Plassholder for innhold 3">
            <a:extLst>
              <a:ext uri="{FF2B5EF4-FFF2-40B4-BE49-F238E27FC236}">
                <a16:creationId xmlns:a16="http://schemas.microsoft.com/office/drawing/2014/main" id="{E5CC2A4B-26DA-49AC-9A57-F0EFADF7BE07}"/>
              </a:ext>
            </a:extLst>
          </p:cNvPr>
          <p:cNvSpPr txBox="1">
            <a:spLocks/>
          </p:cNvSpPr>
          <p:nvPr/>
        </p:nvSpPr>
        <p:spPr>
          <a:xfrm>
            <a:off x="5715000" y="1246451"/>
            <a:ext cx="3238500" cy="2119049"/>
          </a:xfrm>
          <a:prstGeom prst="rect">
            <a:avLst/>
          </a:prstGeom>
        </p:spPr>
        <p:txBody>
          <a:bodyPr vert="horz" lIns="91440" tIns="45720" rIns="91440" bIns="45720" rtlCol="0">
            <a:normAutofit/>
          </a:bodyPr>
          <a:lstStyle>
            <a:defPPr>
              <a:defRPr lang="nb-NO"/>
            </a:defPPr>
            <a:lvl1pPr indent="0">
              <a:spcBef>
                <a:spcPct val="20000"/>
              </a:spcBef>
              <a:buFont typeface="Arial"/>
              <a:buNone/>
              <a:defRPr sz="2800">
                <a:latin typeface="Arial Nova" panose="020B0504020202020204" pitchFamily="34" charset="0"/>
                <a:cs typeface="Arial"/>
              </a:defRPr>
            </a:lvl1pPr>
            <a:lvl2pPr marL="742950" indent="-285750">
              <a:spcBef>
                <a:spcPct val="20000"/>
              </a:spcBef>
              <a:buFont typeface="Arial"/>
              <a:buChar char="–"/>
              <a:defRPr sz="2400">
                <a:latin typeface="Arial"/>
                <a:cs typeface="Arial"/>
              </a:defRPr>
            </a:lvl2pPr>
            <a:lvl3pPr marL="1143000" indent="-228600">
              <a:spcBef>
                <a:spcPct val="20000"/>
              </a:spcBef>
              <a:buFont typeface="Arial"/>
              <a:buChar char="•"/>
              <a:defRPr sz="2000">
                <a:latin typeface="Arial"/>
                <a:cs typeface="Arial"/>
              </a:defRPr>
            </a:lvl3pPr>
            <a:lvl4pPr marL="1600200" indent="-228600">
              <a:spcBef>
                <a:spcPct val="20000"/>
              </a:spcBef>
              <a:buFont typeface="Arial"/>
              <a:buChar char="–"/>
              <a:defRPr>
                <a:latin typeface="Arial"/>
                <a:cs typeface="Arial"/>
              </a:defRPr>
            </a:lvl4pPr>
            <a:lvl5pPr marL="2057400" indent="-228600">
              <a:spcBef>
                <a:spcPct val="20000"/>
              </a:spcBef>
              <a:buFont typeface="Arial"/>
              <a:buChar char="»"/>
              <a:defRPr>
                <a:latin typeface="Arial"/>
                <a:cs typeface="Arial"/>
              </a:defRPr>
            </a:lvl5pPr>
            <a:lvl6pPr marL="2514600" indent="-228600">
              <a:spcBef>
                <a:spcPct val="20000"/>
              </a:spcBef>
              <a:buFont typeface="Arial"/>
              <a:buChar char="•"/>
            </a:lvl6pPr>
            <a:lvl7pPr marL="2971800" indent="-228600">
              <a:spcBef>
                <a:spcPct val="20000"/>
              </a:spcBef>
              <a:buFont typeface="Arial"/>
              <a:buChar char="•"/>
            </a:lvl7pPr>
            <a:lvl8pPr marL="3429000" indent="-228600">
              <a:spcBef>
                <a:spcPct val="20000"/>
              </a:spcBef>
              <a:buFont typeface="Arial"/>
              <a:buChar char="•"/>
            </a:lvl8pPr>
            <a:lvl9pPr marL="3886200" indent="-228600">
              <a:spcBef>
                <a:spcPct val="20000"/>
              </a:spcBef>
              <a:buFont typeface="Arial"/>
              <a:buChar char="•"/>
            </a:lvl9pPr>
          </a:lstStyle>
          <a:p>
            <a:pPr algn="ctr"/>
            <a:r>
              <a:rPr lang="nb-NO" sz="2000" dirty="0"/>
              <a:t>Prototype </a:t>
            </a:r>
            <a:r>
              <a:rPr lang="nb-NO" sz="2000" dirty="0" err="1"/>
              <a:t>experiment</a:t>
            </a:r>
            <a:r>
              <a:rPr lang="nb-NO" sz="2000" dirty="0"/>
              <a:t>:</a:t>
            </a:r>
          </a:p>
          <a:p>
            <a:pPr algn="ctr"/>
            <a:r>
              <a:rPr lang="nb-NO" sz="2400" dirty="0"/>
              <a:t>A </a:t>
            </a:r>
            <a:r>
              <a:rPr lang="nb-NO" sz="2400" dirty="0" err="1"/>
              <a:t>structure</a:t>
            </a:r>
            <a:r>
              <a:rPr lang="nb-NO" sz="2400" dirty="0"/>
              <a:t> of UML </a:t>
            </a:r>
            <a:r>
              <a:rPr lang="nb-NO" sz="2400" dirty="0" err="1"/>
              <a:t>Profiles</a:t>
            </a:r>
            <a:r>
              <a:rPr lang="nb-NO" sz="2400" dirty="0"/>
              <a:t> for GIS, ITS and BIM</a:t>
            </a:r>
          </a:p>
        </p:txBody>
      </p:sp>
      <p:pic>
        <p:nvPicPr>
          <p:cNvPr id="16" name="Bilde 15">
            <a:extLst>
              <a:ext uri="{FF2B5EF4-FFF2-40B4-BE49-F238E27FC236}">
                <a16:creationId xmlns:a16="http://schemas.microsoft.com/office/drawing/2014/main" id="{05B03693-D8BE-45CA-9482-953A88206908}"/>
              </a:ext>
            </a:extLst>
          </p:cNvPr>
          <p:cNvPicPr>
            <a:picLocks noChangeAspect="1"/>
          </p:cNvPicPr>
          <p:nvPr/>
        </p:nvPicPr>
        <p:blipFill rotWithShape="1">
          <a:blip r:embed="rId5"/>
          <a:srcRect l="50604" t="1084" r="15458" b="78301"/>
          <a:stretch/>
        </p:blipFill>
        <p:spPr>
          <a:xfrm>
            <a:off x="5863684" y="2911583"/>
            <a:ext cx="2681871" cy="1765994"/>
          </a:xfrm>
          <a:prstGeom prst="rect">
            <a:avLst/>
          </a:prstGeom>
        </p:spPr>
      </p:pic>
      <p:sp>
        <p:nvSpPr>
          <p:cNvPr id="17" name="Pil: femkant 16">
            <a:extLst>
              <a:ext uri="{FF2B5EF4-FFF2-40B4-BE49-F238E27FC236}">
                <a16:creationId xmlns:a16="http://schemas.microsoft.com/office/drawing/2014/main" id="{5FB0F576-98EB-437C-A17F-B42BE52793BE}"/>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8" name="Pil: femkant 17">
            <a:extLst>
              <a:ext uri="{FF2B5EF4-FFF2-40B4-BE49-F238E27FC236}">
                <a16:creationId xmlns:a16="http://schemas.microsoft.com/office/drawing/2014/main" id="{CEE5B845-7A30-4B96-A9EF-1E003A3324F6}"/>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9" name="Pil: femkant 18">
            <a:extLst>
              <a:ext uri="{FF2B5EF4-FFF2-40B4-BE49-F238E27FC236}">
                <a16:creationId xmlns:a16="http://schemas.microsoft.com/office/drawing/2014/main" id="{98A12875-34BA-411E-B333-02E83C7A7D55}"/>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20" name="Pil: femkant 19">
            <a:extLst>
              <a:ext uri="{FF2B5EF4-FFF2-40B4-BE49-F238E27FC236}">
                <a16:creationId xmlns:a16="http://schemas.microsoft.com/office/drawing/2014/main" id="{1ECE5BE3-A0EE-44E3-BB0E-3F6B5DAC0B15}"/>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21" name="Pil: femkant 20">
            <a:extLst>
              <a:ext uri="{FF2B5EF4-FFF2-40B4-BE49-F238E27FC236}">
                <a16:creationId xmlns:a16="http://schemas.microsoft.com/office/drawing/2014/main" id="{D637B537-D34E-4822-8669-3D7D762A39C2}"/>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22" name="Pil: femkant 21">
            <a:extLst>
              <a:ext uri="{FF2B5EF4-FFF2-40B4-BE49-F238E27FC236}">
                <a16:creationId xmlns:a16="http://schemas.microsoft.com/office/drawing/2014/main" id="{85134755-5CE2-4F64-ABAD-C3857062060B}"/>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23" name="Pil: femkant 22">
            <a:extLst>
              <a:ext uri="{FF2B5EF4-FFF2-40B4-BE49-F238E27FC236}">
                <a16:creationId xmlns:a16="http://schemas.microsoft.com/office/drawing/2014/main" id="{CDDD4D39-AF0B-4744-B882-B8A5392A08E3}"/>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24" name="Pil: femkant 23">
            <a:extLst>
              <a:ext uri="{FF2B5EF4-FFF2-40B4-BE49-F238E27FC236}">
                <a16:creationId xmlns:a16="http://schemas.microsoft.com/office/drawing/2014/main" id="{4B34B4F0-E0F4-4FCC-9A9E-1057295C7E70}"/>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25" name="Pil: femkant 24">
            <a:extLst>
              <a:ext uri="{FF2B5EF4-FFF2-40B4-BE49-F238E27FC236}">
                <a16:creationId xmlns:a16="http://schemas.microsoft.com/office/drawing/2014/main" id="{064FD4E2-84FD-41E6-99B1-A1462CC53EA2}"/>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26" name="Pil: femkant 25">
            <a:extLst>
              <a:ext uri="{FF2B5EF4-FFF2-40B4-BE49-F238E27FC236}">
                <a16:creationId xmlns:a16="http://schemas.microsoft.com/office/drawing/2014/main" id="{7B9163CE-8444-4565-87D0-BC2217DAF934}"/>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7" name="Pil: femkant 26">
            <a:extLst>
              <a:ext uri="{FF2B5EF4-FFF2-40B4-BE49-F238E27FC236}">
                <a16:creationId xmlns:a16="http://schemas.microsoft.com/office/drawing/2014/main" id="{751684DD-39E1-42D0-BFBF-B7809F0D7377}"/>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8" name="Pil: femkant 27">
            <a:extLst>
              <a:ext uri="{FF2B5EF4-FFF2-40B4-BE49-F238E27FC236}">
                <a16:creationId xmlns:a16="http://schemas.microsoft.com/office/drawing/2014/main" id="{4313456F-D501-4AA1-9BC7-08C3B45A8DE3}"/>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9" name="Pil: femkant 28">
            <a:extLst>
              <a:ext uri="{FF2B5EF4-FFF2-40B4-BE49-F238E27FC236}">
                <a16:creationId xmlns:a16="http://schemas.microsoft.com/office/drawing/2014/main" id="{8DD283B7-4CF9-4458-A641-7A1D54D2622A}"/>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30" name="Pil: femkant 29">
            <a:extLst>
              <a:ext uri="{FF2B5EF4-FFF2-40B4-BE49-F238E27FC236}">
                <a16:creationId xmlns:a16="http://schemas.microsoft.com/office/drawing/2014/main" id="{DD08A88E-F27D-42C1-99AA-1F6575D167C5}"/>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31" name="Pil: femkant 30">
            <a:extLst>
              <a:ext uri="{FF2B5EF4-FFF2-40B4-BE49-F238E27FC236}">
                <a16:creationId xmlns:a16="http://schemas.microsoft.com/office/drawing/2014/main" id="{BD1F4C8A-9CBB-4744-87DB-0BF2F8185C93}"/>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32" name="Pil: femkant 31">
            <a:extLst>
              <a:ext uri="{FF2B5EF4-FFF2-40B4-BE49-F238E27FC236}">
                <a16:creationId xmlns:a16="http://schemas.microsoft.com/office/drawing/2014/main" id="{C6169EAE-04B2-45AE-8A7E-1F1472CF2201}"/>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16</a:t>
            </a:r>
            <a:endParaRPr lang="en-US" sz="900" dirty="0">
              <a:solidFill>
                <a:schemeClr val="accent3"/>
              </a:solidFill>
            </a:endParaRPr>
          </a:p>
        </p:txBody>
      </p:sp>
      <p:sp>
        <p:nvSpPr>
          <p:cNvPr id="33" name="Pil: femkant 32">
            <a:extLst>
              <a:ext uri="{FF2B5EF4-FFF2-40B4-BE49-F238E27FC236}">
                <a16:creationId xmlns:a16="http://schemas.microsoft.com/office/drawing/2014/main" id="{4447E44A-DD05-4852-B9D1-E4202987B0B2}"/>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17</a:t>
            </a:r>
            <a:endParaRPr lang="en-US" sz="900" dirty="0">
              <a:solidFill>
                <a:schemeClr val="accent3"/>
              </a:solidFill>
            </a:endParaRPr>
          </a:p>
        </p:txBody>
      </p:sp>
      <p:sp>
        <p:nvSpPr>
          <p:cNvPr id="34" name="Pil: femkant 33">
            <a:extLst>
              <a:ext uri="{FF2B5EF4-FFF2-40B4-BE49-F238E27FC236}">
                <a16:creationId xmlns:a16="http://schemas.microsoft.com/office/drawing/2014/main" id="{9CDE833F-998F-47DF-84E1-83B483F19455}"/>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18</a:t>
            </a:r>
            <a:endParaRPr lang="en-US" sz="900" dirty="0">
              <a:solidFill>
                <a:schemeClr val="accent3"/>
              </a:solidFill>
            </a:endParaRPr>
          </a:p>
        </p:txBody>
      </p:sp>
      <p:sp>
        <p:nvSpPr>
          <p:cNvPr id="35" name="Pil: femkant 34">
            <a:extLst>
              <a:ext uri="{FF2B5EF4-FFF2-40B4-BE49-F238E27FC236}">
                <a16:creationId xmlns:a16="http://schemas.microsoft.com/office/drawing/2014/main" id="{DADED92C-A348-442D-A5A1-17C1DF20A00D}"/>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19</a:t>
            </a:r>
            <a:endParaRPr lang="en-US" sz="900" dirty="0">
              <a:solidFill>
                <a:schemeClr val="accent3"/>
              </a:solidFill>
            </a:endParaRPr>
          </a:p>
        </p:txBody>
      </p:sp>
      <p:sp>
        <p:nvSpPr>
          <p:cNvPr id="36" name="Pil: femkant 35">
            <a:extLst>
              <a:ext uri="{FF2B5EF4-FFF2-40B4-BE49-F238E27FC236}">
                <a16:creationId xmlns:a16="http://schemas.microsoft.com/office/drawing/2014/main" id="{1FC9A527-CC1C-4812-A0CA-5A8C24DED366}"/>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20</a:t>
            </a:r>
            <a:endParaRPr lang="en-US" sz="900" dirty="0">
              <a:solidFill>
                <a:schemeClr val="accent3"/>
              </a:solidFill>
            </a:endParaRPr>
          </a:p>
        </p:txBody>
      </p:sp>
      <p:sp>
        <p:nvSpPr>
          <p:cNvPr id="37" name="Pil: femkant 36">
            <a:extLst>
              <a:ext uri="{FF2B5EF4-FFF2-40B4-BE49-F238E27FC236}">
                <a16:creationId xmlns:a16="http://schemas.microsoft.com/office/drawing/2014/main" id="{6891D722-A158-47BF-B9A7-6805EBD81834}"/>
              </a:ext>
            </a:extLst>
          </p:cNvPr>
          <p:cNvSpPr/>
          <p:nvPr/>
        </p:nvSpPr>
        <p:spPr>
          <a:xfrm>
            <a:off x="6792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21</a:t>
            </a:r>
            <a:endParaRPr lang="en-US" sz="900" dirty="0"/>
          </a:p>
        </p:txBody>
      </p:sp>
      <p:sp>
        <p:nvSpPr>
          <p:cNvPr id="38" name="Pil: femkant 37">
            <a:extLst>
              <a:ext uri="{FF2B5EF4-FFF2-40B4-BE49-F238E27FC236}">
                <a16:creationId xmlns:a16="http://schemas.microsoft.com/office/drawing/2014/main" id="{32E5E0AD-024A-4B1B-9731-7C2C1DE1CF20}"/>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9" name="Pil: femkant 38">
            <a:extLst>
              <a:ext uri="{FF2B5EF4-FFF2-40B4-BE49-F238E27FC236}">
                <a16:creationId xmlns:a16="http://schemas.microsoft.com/office/drawing/2014/main" id="{1008144E-940E-4DB9-832E-179505F99502}"/>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0" name="Pil: femkant 39">
            <a:extLst>
              <a:ext uri="{FF2B5EF4-FFF2-40B4-BE49-F238E27FC236}">
                <a16:creationId xmlns:a16="http://schemas.microsoft.com/office/drawing/2014/main" id="{35B701AB-E7A9-4A27-9DBB-1B406464ACD7}"/>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1" name="Pil: femkant 40">
            <a:extLst>
              <a:ext uri="{FF2B5EF4-FFF2-40B4-BE49-F238E27FC236}">
                <a16:creationId xmlns:a16="http://schemas.microsoft.com/office/drawing/2014/main" id="{27DCA6DC-0DB4-4498-909A-E02C2CC6F1F2}"/>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2" name="Pil: femkant 41">
            <a:extLst>
              <a:ext uri="{FF2B5EF4-FFF2-40B4-BE49-F238E27FC236}">
                <a16:creationId xmlns:a16="http://schemas.microsoft.com/office/drawing/2014/main" id="{F984E38F-6050-4A2F-9F71-BA6EED0B3FD4}"/>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43" name="Rektangel 42">
            <a:extLst>
              <a:ext uri="{FF2B5EF4-FFF2-40B4-BE49-F238E27FC236}">
                <a16:creationId xmlns:a16="http://schemas.microsoft.com/office/drawing/2014/main" id="{0818FCC9-385C-4EF7-A578-B475C75B8F0F}"/>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grpSp>
        <p:nvGrpSpPr>
          <p:cNvPr id="11" name="Gruppe 10">
            <a:extLst>
              <a:ext uri="{FF2B5EF4-FFF2-40B4-BE49-F238E27FC236}">
                <a16:creationId xmlns:a16="http://schemas.microsoft.com/office/drawing/2014/main" id="{35A98078-AA8B-44F0-A491-5428B9A188EC}"/>
              </a:ext>
            </a:extLst>
          </p:cNvPr>
          <p:cNvGrpSpPr/>
          <p:nvPr/>
        </p:nvGrpSpPr>
        <p:grpSpPr>
          <a:xfrm>
            <a:off x="784824" y="30438"/>
            <a:ext cx="4734226" cy="5064333"/>
            <a:chOff x="784824" y="30438"/>
            <a:chExt cx="4734226" cy="5064333"/>
          </a:xfrm>
        </p:grpSpPr>
        <p:pic>
          <p:nvPicPr>
            <p:cNvPr id="12" name="Bilde 11">
              <a:extLst>
                <a:ext uri="{FF2B5EF4-FFF2-40B4-BE49-F238E27FC236}">
                  <a16:creationId xmlns:a16="http://schemas.microsoft.com/office/drawing/2014/main" id="{73008FBB-2978-4725-96BE-86B21D132FC3}"/>
                </a:ext>
              </a:extLst>
            </p:cNvPr>
            <p:cNvPicPr>
              <a:picLocks noChangeAspect="1"/>
            </p:cNvPicPr>
            <p:nvPr/>
          </p:nvPicPr>
          <p:blipFill rotWithShape="1">
            <a:blip r:embed="rId5"/>
            <a:srcRect l="1642" t="2899" r="1806" b="1822"/>
            <a:stretch/>
          </p:blipFill>
          <p:spPr>
            <a:xfrm>
              <a:off x="784824" y="30438"/>
              <a:ext cx="4734226" cy="5064333"/>
            </a:xfrm>
            <a:prstGeom prst="rect">
              <a:avLst/>
            </a:prstGeom>
          </p:spPr>
        </p:pic>
        <p:sp>
          <p:nvSpPr>
            <p:cNvPr id="15" name="Rektangel 14">
              <a:extLst>
                <a:ext uri="{FF2B5EF4-FFF2-40B4-BE49-F238E27FC236}">
                  <a16:creationId xmlns:a16="http://schemas.microsoft.com/office/drawing/2014/main" id="{3F05F8EF-DAD7-484D-A25B-3170BC683DF7}"/>
                </a:ext>
              </a:extLst>
            </p:cNvPr>
            <p:cNvSpPr/>
            <p:nvPr/>
          </p:nvSpPr>
          <p:spPr>
            <a:xfrm>
              <a:off x="3265714" y="48729"/>
              <a:ext cx="1475335" cy="8887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3658723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tel 1">
            <a:extLst>
              <a:ext uri="{FF2B5EF4-FFF2-40B4-BE49-F238E27FC236}">
                <a16:creationId xmlns:a16="http://schemas.microsoft.com/office/drawing/2014/main" id="{9DB53D28-2BAF-4AB7-9C17-58E4D8E06ADB}"/>
              </a:ext>
            </a:extLst>
          </p:cNvPr>
          <p:cNvSpPr txBox="1">
            <a:spLocks/>
          </p:cNvSpPr>
          <p:nvPr/>
        </p:nvSpPr>
        <p:spPr>
          <a:xfrm>
            <a:off x="967862" y="269114"/>
            <a:ext cx="4404238"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nb-NO" sz="2400" b="0" dirty="0"/>
              <a:t>Prototype </a:t>
            </a:r>
            <a:r>
              <a:rPr lang="nb-NO" sz="2400" b="0" dirty="0" err="1"/>
              <a:t>validation</a:t>
            </a:r>
            <a:endParaRPr lang="nb-NO" sz="2800" b="0" dirty="0"/>
          </a:p>
        </p:txBody>
      </p:sp>
      <p:sp>
        <p:nvSpPr>
          <p:cNvPr id="3" name="Plassholder for innhold 2">
            <a:extLst>
              <a:ext uri="{FF2B5EF4-FFF2-40B4-BE49-F238E27FC236}">
                <a16:creationId xmlns:a16="http://schemas.microsoft.com/office/drawing/2014/main" id="{9836823A-12D0-4296-8A77-574689A8BEB8}"/>
              </a:ext>
            </a:extLst>
          </p:cNvPr>
          <p:cNvSpPr>
            <a:spLocks noGrp="1"/>
          </p:cNvSpPr>
          <p:nvPr>
            <p:ph sz="half" idx="1"/>
          </p:nvPr>
        </p:nvSpPr>
        <p:spPr>
          <a:xfrm>
            <a:off x="967862" y="1257301"/>
            <a:ext cx="7238878" cy="3617085"/>
          </a:xfrm>
        </p:spPr>
        <p:txBody>
          <a:bodyPr>
            <a:normAutofit/>
          </a:bodyPr>
          <a:lstStyle/>
          <a:p>
            <a:pPr>
              <a:lnSpc>
                <a:spcPct val="110000"/>
              </a:lnSpc>
              <a:spcBef>
                <a:spcPts val="600"/>
              </a:spcBef>
            </a:pPr>
            <a:r>
              <a:rPr lang="nb-NO" sz="2000" dirty="0"/>
              <a:t>The </a:t>
            </a:r>
            <a:r>
              <a:rPr lang="nb-NO" sz="2000" dirty="0" err="1"/>
              <a:t>structure</a:t>
            </a:r>
            <a:r>
              <a:rPr lang="nb-NO" sz="2000" dirty="0"/>
              <a:t> </a:t>
            </a:r>
            <a:r>
              <a:rPr lang="nb-NO" sz="2000" dirty="0" err="1"/>
              <a:t>could</a:t>
            </a:r>
            <a:r>
              <a:rPr lang="nb-NO" sz="2000" dirty="0"/>
              <a:t> be </a:t>
            </a:r>
            <a:r>
              <a:rPr lang="nb-NO" sz="2000" dirty="0" err="1"/>
              <a:t>implemented</a:t>
            </a:r>
            <a:r>
              <a:rPr lang="nb-NO" sz="2000" dirty="0"/>
              <a:t> in UML </a:t>
            </a:r>
            <a:r>
              <a:rPr lang="nb-NO" sz="2000" dirty="0" err="1"/>
              <a:t>sofware</a:t>
            </a:r>
            <a:endParaRPr lang="nb-NO" sz="2000" dirty="0"/>
          </a:p>
          <a:p>
            <a:pPr>
              <a:lnSpc>
                <a:spcPct val="110000"/>
              </a:lnSpc>
              <a:spcBef>
                <a:spcPts val="600"/>
              </a:spcBef>
            </a:pPr>
            <a:r>
              <a:rPr lang="nb-NO" sz="2000" dirty="0" err="1"/>
              <a:t>Existing</a:t>
            </a:r>
            <a:r>
              <a:rPr lang="nb-NO" sz="2000" dirty="0"/>
              <a:t> and prototype </a:t>
            </a:r>
            <a:r>
              <a:rPr lang="nb-NO" sz="2000" dirty="0" err="1"/>
              <a:t>models</a:t>
            </a:r>
            <a:r>
              <a:rPr lang="nb-NO" sz="2000" dirty="0"/>
              <a:t> </a:t>
            </a:r>
            <a:r>
              <a:rPr lang="nb-NO" sz="2000" dirty="0" err="1"/>
              <a:t>could</a:t>
            </a:r>
            <a:r>
              <a:rPr lang="nb-NO" sz="2000" dirty="0"/>
              <a:t> be </a:t>
            </a:r>
            <a:r>
              <a:rPr lang="nb-NO" sz="2000" dirty="0" err="1"/>
              <a:t>adapted</a:t>
            </a:r>
            <a:endParaRPr lang="nb-NO" sz="2000" dirty="0"/>
          </a:p>
          <a:p>
            <a:pPr>
              <a:lnSpc>
                <a:spcPct val="110000"/>
              </a:lnSpc>
              <a:spcBef>
                <a:spcPts val="600"/>
              </a:spcBef>
            </a:pPr>
            <a:r>
              <a:rPr lang="nb-NO" sz="2000" dirty="0" err="1"/>
              <a:t>Recommended</a:t>
            </a:r>
            <a:r>
              <a:rPr lang="nb-NO" sz="2000" dirty="0"/>
              <a:t> </a:t>
            </a:r>
            <a:r>
              <a:rPr lang="nb-NO" sz="2000" dirty="0" err="1"/>
              <a:t>actions</a:t>
            </a:r>
            <a:r>
              <a:rPr lang="nb-NO" sz="2000" dirty="0"/>
              <a:t>:</a:t>
            </a:r>
          </a:p>
          <a:p>
            <a:pPr lvl="1">
              <a:lnSpc>
                <a:spcPct val="110000"/>
              </a:lnSpc>
              <a:spcBef>
                <a:spcPts val="600"/>
              </a:spcBef>
            </a:pPr>
            <a:r>
              <a:rPr lang="en-US" sz="1800" dirty="0"/>
              <a:t>Revise</a:t>
            </a:r>
            <a:r>
              <a:rPr lang="en-US" sz="1600" dirty="0"/>
              <a:t> UML profiles: ISO 19103 and ISO 19109</a:t>
            </a:r>
          </a:p>
          <a:p>
            <a:pPr lvl="1">
              <a:lnSpc>
                <a:spcPct val="110000"/>
              </a:lnSpc>
              <a:spcBef>
                <a:spcPts val="600"/>
              </a:spcBef>
            </a:pPr>
            <a:r>
              <a:rPr lang="en-US" sz="1800" dirty="0"/>
              <a:t>Define</a:t>
            </a:r>
            <a:r>
              <a:rPr lang="en-US" sz="1600" dirty="0"/>
              <a:t> formal UML profiles: ISO 19136 and ISO 19150-2</a:t>
            </a:r>
          </a:p>
          <a:p>
            <a:pPr lvl="1">
              <a:lnSpc>
                <a:spcPct val="110000"/>
              </a:lnSpc>
              <a:spcBef>
                <a:spcPts val="600"/>
              </a:spcBef>
            </a:pPr>
            <a:r>
              <a:rPr lang="en-US" sz="1800" dirty="0"/>
              <a:t>Define</a:t>
            </a:r>
            <a:r>
              <a:rPr lang="en-US" sz="1600" dirty="0"/>
              <a:t> encoding profiles: EXPRESS</a:t>
            </a:r>
          </a:p>
          <a:p>
            <a:pPr lvl="1">
              <a:lnSpc>
                <a:spcPct val="110000"/>
              </a:lnSpc>
              <a:spcBef>
                <a:spcPts val="600"/>
              </a:spcBef>
            </a:pPr>
            <a:r>
              <a:rPr lang="en-US" sz="1800" dirty="0"/>
              <a:t>Define</a:t>
            </a:r>
            <a:r>
              <a:rPr lang="en-US" sz="1600" dirty="0"/>
              <a:t> conceptual and encoding profiles: TPEG2 </a:t>
            </a:r>
          </a:p>
          <a:p>
            <a:pPr lvl="1">
              <a:lnSpc>
                <a:spcPct val="110000"/>
              </a:lnSpc>
              <a:spcBef>
                <a:spcPts val="600"/>
              </a:spcBef>
            </a:pPr>
            <a:r>
              <a:rPr lang="en-US" sz="1800" dirty="0"/>
              <a:t>Define</a:t>
            </a:r>
            <a:r>
              <a:rPr lang="en-US" sz="1600" dirty="0"/>
              <a:t> mapping: DATEX II</a:t>
            </a:r>
          </a:p>
        </p:txBody>
      </p:sp>
      <p:pic>
        <p:nvPicPr>
          <p:cNvPr id="8" name="Bilde 7">
            <a:extLst>
              <a:ext uri="{FF2B5EF4-FFF2-40B4-BE49-F238E27FC236}">
                <a16:creationId xmlns:a16="http://schemas.microsoft.com/office/drawing/2014/main" id="{E8575C82-943F-4D69-B710-AA46043B95B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pic>
        <p:nvPicPr>
          <p:cNvPr id="14" name="Bilde 13" descr="stripe_tekst_eng_16_9.jpg">
            <a:extLst>
              <a:ext uri="{FF2B5EF4-FFF2-40B4-BE49-F238E27FC236}">
                <a16:creationId xmlns:a16="http://schemas.microsoft.com/office/drawing/2014/main" id="{CE168D35-A10B-4BC2-81BB-9AD03DBEEEA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7" name="Pil: femkant 6">
            <a:extLst>
              <a:ext uri="{FF2B5EF4-FFF2-40B4-BE49-F238E27FC236}">
                <a16:creationId xmlns:a16="http://schemas.microsoft.com/office/drawing/2014/main" id="{768B3F75-F32C-43DC-9F55-B107BA88BDAB}"/>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9" name="Pil: femkant 8">
            <a:extLst>
              <a:ext uri="{FF2B5EF4-FFF2-40B4-BE49-F238E27FC236}">
                <a16:creationId xmlns:a16="http://schemas.microsoft.com/office/drawing/2014/main" id="{09599BBF-8D44-4DD1-8D97-9AC4F2270470}"/>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0" name="Pil: femkant 9">
            <a:extLst>
              <a:ext uri="{FF2B5EF4-FFF2-40B4-BE49-F238E27FC236}">
                <a16:creationId xmlns:a16="http://schemas.microsoft.com/office/drawing/2014/main" id="{794C9360-4664-4AD6-A97C-726822DE0984}"/>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1" name="Pil: femkant 10">
            <a:extLst>
              <a:ext uri="{FF2B5EF4-FFF2-40B4-BE49-F238E27FC236}">
                <a16:creationId xmlns:a16="http://schemas.microsoft.com/office/drawing/2014/main" id="{58FE8BCA-D0BC-432D-89F6-866F51F9A8FB}"/>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12" name="Pil: femkant 11">
            <a:extLst>
              <a:ext uri="{FF2B5EF4-FFF2-40B4-BE49-F238E27FC236}">
                <a16:creationId xmlns:a16="http://schemas.microsoft.com/office/drawing/2014/main" id="{41A02168-C76A-4EE0-9D11-A1173B7E7DB1}"/>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13" name="Pil: femkant 12">
            <a:extLst>
              <a:ext uri="{FF2B5EF4-FFF2-40B4-BE49-F238E27FC236}">
                <a16:creationId xmlns:a16="http://schemas.microsoft.com/office/drawing/2014/main" id="{56A5C97F-C4DD-4F4D-880A-5CAA7FB88636}"/>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15" name="Pil: femkant 14">
            <a:extLst>
              <a:ext uri="{FF2B5EF4-FFF2-40B4-BE49-F238E27FC236}">
                <a16:creationId xmlns:a16="http://schemas.microsoft.com/office/drawing/2014/main" id="{08C4572D-9A10-4360-AE04-84881196D14D}"/>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16" name="Pil: femkant 15">
            <a:extLst>
              <a:ext uri="{FF2B5EF4-FFF2-40B4-BE49-F238E27FC236}">
                <a16:creationId xmlns:a16="http://schemas.microsoft.com/office/drawing/2014/main" id="{39CFC2A1-7E61-41D8-A1C0-F7E993D80E00}"/>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17" name="Pil: femkant 16">
            <a:extLst>
              <a:ext uri="{FF2B5EF4-FFF2-40B4-BE49-F238E27FC236}">
                <a16:creationId xmlns:a16="http://schemas.microsoft.com/office/drawing/2014/main" id="{21B4406C-B335-47D2-AC70-3E30C93230E6}"/>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18" name="Pil: femkant 17">
            <a:extLst>
              <a:ext uri="{FF2B5EF4-FFF2-40B4-BE49-F238E27FC236}">
                <a16:creationId xmlns:a16="http://schemas.microsoft.com/office/drawing/2014/main" id="{298FF86F-3DCA-4CEA-ABE2-CF939A24343F}"/>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0" name="Pil: femkant 19">
            <a:extLst>
              <a:ext uri="{FF2B5EF4-FFF2-40B4-BE49-F238E27FC236}">
                <a16:creationId xmlns:a16="http://schemas.microsoft.com/office/drawing/2014/main" id="{1523CAC3-01A7-4791-B7BB-64E578B4B146}"/>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1" name="Pil: femkant 20">
            <a:extLst>
              <a:ext uri="{FF2B5EF4-FFF2-40B4-BE49-F238E27FC236}">
                <a16:creationId xmlns:a16="http://schemas.microsoft.com/office/drawing/2014/main" id="{8FF48F64-1EC1-4799-A74B-BAE5F19B814A}"/>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2" name="Pil: femkant 21">
            <a:extLst>
              <a:ext uri="{FF2B5EF4-FFF2-40B4-BE49-F238E27FC236}">
                <a16:creationId xmlns:a16="http://schemas.microsoft.com/office/drawing/2014/main" id="{44931F71-8882-448B-A4D2-CB2B6A53C839}"/>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23" name="Pil: femkant 22">
            <a:extLst>
              <a:ext uri="{FF2B5EF4-FFF2-40B4-BE49-F238E27FC236}">
                <a16:creationId xmlns:a16="http://schemas.microsoft.com/office/drawing/2014/main" id="{8F508086-E7F4-47B4-B8E5-281AC84A5300}"/>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24" name="Pil: femkant 23">
            <a:extLst>
              <a:ext uri="{FF2B5EF4-FFF2-40B4-BE49-F238E27FC236}">
                <a16:creationId xmlns:a16="http://schemas.microsoft.com/office/drawing/2014/main" id="{D2733EC1-9CA0-4C4F-A787-770DBD740D7C}"/>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25" name="Pil: femkant 24">
            <a:extLst>
              <a:ext uri="{FF2B5EF4-FFF2-40B4-BE49-F238E27FC236}">
                <a16:creationId xmlns:a16="http://schemas.microsoft.com/office/drawing/2014/main" id="{F8B42497-DC31-489F-83C8-9899B0753FE5}"/>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16</a:t>
            </a:r>
            <a:endParaRPr lang="en-US" sz="900" dirty="0">
              <a:solidFill>
                <a:schemeClr val="accent3"/>
              </a:solidFill>
            </a:endParaRPr>
          </a:p>
        </p:txBody>
      </p:sp>
      <p:sp>
        <p:nvSpPr>
          <p:cNvPr id="26" name="Pil: femkant 25">
            <a:extLst>
              <a:ext uri="{FF2B5EF4-FFF2-40B4-BE49-F238E27FC236}">
                <a16:creationId xmlns:a16="http://schemas.microsoft.com/office/drawing/2014/main" id="{98C42C14-7F71-4EEA-805E-EE533A99AF38}"/>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17</a:t>
            </a:r>
            <a:endParaRPr lang="en-US" sz="900" dirty="0">
              <a:solidFill>
                <a:schemeClr val="accent3"/>
              </a:solidFill>
            </a:endParaRPr>
          </a:p>
        </p:txBody>
      </p:sp>
      <p:sp>
        <p:nvSpPr>
          <p:cNvPr id="27" name="Pil: femkant 26">
            <a:extLst>
              <a:ext uri="{FF2B5EF4-FFF2-40B4-BE49-F238E27FC236}">
                <a16:creationId xmlns:a16="http://schemas.microsoft.com/office/drawing/2014/main" id="{2B373AB4-37EC-45C2-A1A1-67EF478A2D77}"/>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18</a:t>
            </a:r>
            <a:endParaRPr lang="en-US" sz="900" dirty="0">
              <a:solidFill>
                <a:schemeClr val="accent3"/>
              </a:solidFill>
            </a:endParaRPr>
          </a:p>
        </p:txBody>
      </p:sp>
      <p:sp>
        <p:nvSpPr>
          <p:cNvPr id="28" name="Pil: femkant 27">
            <a:extLst>
              <a:ext uri="{FF2B5EF4-FFF2-40B4-BE49-F238E27FC236}">
                <a16:creationId xmlns:a16="http://schemas.microsoft.com/office/drawing/2014/main" id="{2DF31DB2-B1E7-4F0B-BA7D-48ABF3601236}"/>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19</a:t>
            </a:r>
            <a:endParaRPr lang="en-US" sz="900" dirty="0">
              <a:solidFill>
                <a:schemeClr val="accent3"/>
              </a:solidFill>
            </a:endParaRPr>
          </a:p>
        </p:txBody>
      </p:sp>
      <p:sp>
        <p:nvSpPr>
          <p:cNvPr id="29" name="Pil: femkant 28">
            <a:extLst>
              <a:ext uri="{FF2B5EF4-FFF2-40B4-BE49-F238E27FC236}">
                <a16:creationId xmlns:a16="http://schemas.microsoft.com/office/drawing/2014/main" id="{4A9AA92E-1DC6-4114-BB3A-75A2315809B5}"/>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20</a:t>
            </a:r>
            <a:endParaRPr lang="en-US" sz="900" dirty="0">
              <a:solidFill>
                <a:schemeClr val="accent3"/>
              </a:solidFill>
            </a:endParaRPr>
          </a:p>
        </p:txBody>
      </p:sp>
      <p:sp>
        <p:nvSpPr>
          <p:cNvPr id="30" name="Pil: femkant 29">
            <a:extLst>
              <a:ext uri="{FF2B5EF4-FFF2-40B4-BE49-F238E27FC236}">
                <a16:creationId xmlns:a16="http://schemas.microsoft.com/office/drawing/2014/main" id="{9D958285-C5A8-4E0A-A843-3647E0553194}"/>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22</a:t>
            </a:r>
            <a:endParaRPr lang="en-US" sz="900" dirty="0">
              <a:solidFill>
                <a:schemeClr val="accent3"/>
              </a:solidFill>
            </a:endParaRPr>
          </a:p>
        </p:txBody>
      </p:sp>
      <p:sp>
        <p:nvSpPr>
          <p:cNvPr id="31" name="Pil: femkant 30">
            <a:extLst>
              <a:ext uri="{FF2B5EF4-FFF2-40B4-BE49-F238E27FC236}">
                <a16:creationId xmlns:a16="http://schemas.microsoft.com/office/drawing/2014/main" id="{0F118B80-B70C-43F5-A11A-D42AB86AE3AE}"/>
              </a:ext>
            </a:extLst>
          </p:cNvPr>
          <p:cNvSpPr/>
          <p:nvPr/>
        </p:nvSpPr>
        <p:spPr>
          <a:xfrm>
            <a:off x="7098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22</a:t>
            </a:r>
            <a:endParaRPr lang="en-US" sz="900" dirty="0"/>
          </a:p>
        </p:txBody>
      </p:sp>
      <p:sp>
        <p:nvSpPr>
          <p:cNvPr id="32" name="Pil: femkant 31">
            <a:extLst>
              <a:ext uri="{FF2B5EF4-FFF2-40B4-BE49-F238E27FC236}">
                <a16:creationId xmlns:a16="http://schemas.microsoft.com/office/drawing/2014/main" id="{558AE868-B7E8-453C-80DA-7EB98A418C6F}"/>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23</a:t>
            </a:r>
            <a:endParaRPr lang="en-US" sz="900" dirty="0">
              <a:solidFill>
                <a:schemeClr val="accent3"/>
              </a:solidFill>
            </a:endParaRPr>
          </a:p>
        </p:txBody>
      </p:sp>
      <p:sp>
        <p:nvSpPr>
          <p:cNvPr id="33" name="Pil: femkant 32">
            <a:extLst>
              <a:ext uri="{FF2B5EF4-FFF2-40B4-BE49-F238E27FC236}">
                <a16:creationId xmlns:a16="http://schemas.microsoft.com/office/drawing/2014/main" id="{BF936F8B-7E0E-4E63-8E51-AFB38DF78AC3}"/>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4" name="Pil: femkant 33">
            <a:extLst>
              <a:ext uri="{FF2B5EF4-FFF2-40B4-BE49-F238E27FC236}">
                <a16:creationId xmlns:a16="http://schemas.microsoft.com/office/drawing/2014/main" id="{A24E733A-F923-4660-A2A4-7AC0B851BF40}"/>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5" name="Pil: femkant 34">
            <a:extLst>
              <a:ext uri="{FF2B5EF4-FFF2-40B4-BE49-F238E27FC236}">
                <a16:creationId xmlns:a16="http://schemas.microsoft.com/office/drawing/2014/main" id="{61A1BEEF-B405-44CE-8234-5590C5A460CB}"/>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6" name="Rektangel 35">
            <a:extLst>
              <a:ext uri="{FF2B5EF4-FFF2-40B4-BE49-F238E27FC236}">
                <a16:creationId xmlns:a16="http://schemas.microsoft.com/office/drawing/2014/main" id="{687FA29D-C972-47BD-9F2C-A248401E6A64}"/>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spTree>
    <p:extLst>
      <p:ext uri="{BB962C8B-B14F-4D97-AF65-F5344CB8AC3E}">
        <p14:creationId xmlns:p14="http://schemas.microsoft.com/office/powerpoint/2010/main" val="190252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944107" y="292170"/>
            <a:ext cx="6592766" cy="857250"/>
          </a:xfrm>
        </p:spPr>
        <p:txBody>
          <a:bodyPr>
            <a:normAutofit/>
          </a:bodyPr>
          <a:lstStyle/>
          <a:p>
            <a:r>
              <a:rPr lang="nb-NO" sz="2800" b="0" dirty="0" err="1">
                <a:latin typeface="Arial Nova" panose="020B0504020202020204" pitchFamily="34" charset="0"/>
              </a:rPr>
              <a:t>Conclusions</a:t>
            </a:r>
            <a:r>
              <a:rPr lang="nb-NO" sz="2800" b="0" dirty="0">
                <a:latin typeface="Arial Nova" panose="020B0504020202020204" pitchFamily="34" charset="0"/>
              </a:rPr>
              <a:t> - </a:t>
            </a:r>
            <a:r>
              <a:rPr lang="nb-NO" sz="2800" b="0" dirty="0" err="1">
                <a:latin typeface="Arial Nova" panose="020B0504020202020204" pitchFamily="34" charset="0"/>
              </a:rPr>
              <a:t>main</a:t>
            </a:r>
            <a:r>
              <a:rPr lang="nb-NO" sz="2800" b="0" dirty="0">
                <a:latin typeface="Arial Nova" panose="020B0504020202020204" pitchFamily="34" charset="0"/>
              </a:rPr>
              <a:t> </a:t>
            </a:r>
            <a:r>
              <a:rPr lang="nb-NO" sz="2800" b="0" dirty="0" err="1">
                <a:latin typeface="Arial Nova" panose="020B0504020202020204" pitchFamily="34" charset="0"/>
              </a:rPr>
              <a:t>contribution</a:t>
            </a:r>
            <a:r>
              <a:rPr lang="nb-NO" sz="2800" b="0" dirty="0">
                <a:latin typeface="Arial Nova" panose="020B0504020202020204" pitchFamily="34" charset="0"/>
              </a:rPr>
              <a:t> </a:t>
            </a:r>
            <a:endParaRPr lang="en-US" sz="3200" b="0" dirty="0">
              <a:latin typeface="Arial Nova" panose="020B0504020202020204" pitchFamily="34" charset="0"/>
            </a:endParaRPr>
          </a:p>
        </p:txBody>
      </p:sp>
      <p:sp>
        <p:nvSpPr>
          <p:cNvPr id="3" name="Plassholder for innhold 2">
            <a:extLst>
              <a:ext uri="{FF2B5EF4-FFF2-40B4-BE49-F238E27FC236}">
                <a16:creationId xmlns:a16="http://schemas.microsoft.com/office/drawing/2014/main" id="{3DF8FDBA-50E4-423C-A372-69B385855CD5}"/>
              </a:ext>
            </a:extLst>
          </p:cNvPr>
          <p:cNvSpPr>
            <a:spLocks noGrp="1"/>
          </p:cNvSpPr>
          <p:nvPr>
            <p:ph idx="1"/>
          </p:nvPr>
        </p:nvSpPr>
        <p:spPr>
          <a:xfrm>
            <a:off x="944108" y="1354717"/>
            <a:ext cx="3916216" cy="3379819"/>
          </a:xfrm>
        </p:spPr>
        <p:txBody>
          <a:bodyPr>
            <a:normAutofit/>
          </a:bodyPr>
          <a:lstStyle/>
          <a:p>
            <a:r>
              <a:rPr lang="nb-NO" sz="2000" dirty="0">
                <a:latin typeface="Arial Nova" panose="020B0504020202020204" pitchFamily="34" charset="0"/>
              </a:rPr>
              <a:t>A joint </a:t>
            </a:r>
            <a:r>
              <a:rPr lang="nb-NO" sz="2000" dirty="0" err="1">
                <a:latin typeface="Arial Nova" panose="020B0504020202020204" pitchFamily="34" charset="0"/>
              </a:rPr>
              <a:t>approach</a:t>
            </a:r>
            <a:r>
              <a:rPr lang="nb-NO" sz="2000" dirty="0">
                <a:latin typeface="Arial Nova" panose="020B0504020202020204" pitchFamily="34" charset="0"/>
              </a:rPr>
              <a:t> for </a:t>
            </a:r>
            <a:r>
              <a:rPr lang="nb-NO" sz="2000" dirty="0" err="1">
                <a:latin typeface="Arial Nova" panose="020B0504020202020204" pitchFamily="34" charset="0"/>
              </a:rPr>
              <a:t>information</a:t>
            </a:r>
            <a:r>
              <a:rPr lang="nb-NO" sz="2000" dirty="0">
                <a:latin typeface="Arial Nova" panose="020B0504020202020204" pitchFamily="34" charset="0"/>
              </a:rPr>
              <a:t> </a:t>
            </a:r>
            <a:r>
              <a:rPr lang="nb-NO" sz="2000" dirty="0" err="1">
                <a:latin typeface="Arial Nova" panose="020B0504020202020204" pitchFamily="34" charset="0"/>
              </a:rPr>
              <a:t>modelling</a:t>
            </a:r>
            <a:endParaRPr lang="nb-NO" sz="2000" dirty="0">
              <a:latin typeface="Arial Nova" panose="020B0504020202020204" pitchFamily="34" charset="0"/>
            </a:endParaRPr>
          </a:p>
          <a:p>
            <a:r>
              <a:rPr lang="nb-NO" sz="2000" dirty="0">
                <a:latin typeface="Arial Nova" panose="020B0504020202020204" pitchFamily="34" charset="0"/>
              </a:rPr>
              <a:t>Prototypes for </a:t>
            </a:r>
            <a:r>
              <a:rPr lang="nb-NO" sz="2000" dirty="0" err="1">
                <a:latin typeface="Arial Nova" panose="020B0504020202020204" pitchFamily="34" charset="0"/>
              </a:rPr>
              <a:t>profiles</a:t>
            </a:r>
            <a:r>
              <a:rPr lang="nb-NO" sz="2000" dirty="0">
                <a:latin typeface="Arial Nova" panose="020B0504020202020204" pitchFamily="34" charset="0"/>
              </a:rPr>
              <a:t> and </a:t>
            </a:r>
            <a:r>
              <a:rPr lang="nb-NO" sz="2000" dirty="0" err="1">
                <a:latin typeface="Arial Nova" panose="020B0504020202020204" pitchFamily="34" charset="0"/>
              </a:rPr>
              <a:t>models</a:t>
            </a:r>
            <a:r>
              <a:rPr lang="nb-NO" sz="2000" dirty="0">
                <a:latin typeface="Arial Nova" panose="020B0504020202020204" pitchFamily="34" charset="0"/>
              </a:rPr>
              <a:t> </a:t>
            </a:r>
            <a:r>
              <a:rPr lang="nb-NO" sz="2000" dirty="0" err="1">
                <a:latin typeface="Arial Nova" panose="020B0504020202020204" pitchFamily="34" charset="0"/>
              </a:rPr>
              <a:t>within</a:t>
            </a:r>
            <a:r>
              <a:rPr lang="nb-NO" sz="2000" dirty="0">
                <a:latin typeface="Arial Nova" panose="020B0504020202020204" pitchFamily="34" charset="0"/>
              </a:rPr>
              <a:t> </a:t>
            </a:r>
            <a:r>
              <a:rPr lang="nb-NO" sz="2000" dirty="0" err="1">
                <a:latin typeface="Arial Nova" panose="020B0504020202020204" pitchFamily="34" charset="0"/>
              </a:rPr>
              <a:t>the</a:t>
            </a:r>
            <a:r>
              <a:rPr lang="nb-NO" sz="2000" dirty="0">
                <a:latin typeface="Arial Nova" panose="020B0504020202020204" pitchFamily="34" charset="0"/>
              </a:rPr>
              <a:t> </a:t>
            </a:r>
            <a:r>
              <a:rPr lang="nb-NO" sz="2000" dirty="0" err="1">
                <a:latin typeface="Arial Nova" panose="020B0504020202020204" pitchFamily="34" charset="0"/>
              </a:rPr>
              <a:t>harmonized</a:t>
            </a:r>
            <a:r>
              <a:rPr lang="nb-NO" sz="2000" dirty="0">
                <a:latin typeface="Arial Nova" panose="020B0504020202020204" pitchFamily="34" charset="0"/>
              </a:rPr>
              <a:t> </a:t>
            </a:r>
            <a:r>
              <a:rPr lang="nb-NO" sz="2000" dirty="0" err="1">
                <a:latin typeface="Arial Nova" panose="020B0504020202020204" pitchFamily="34" charset="0"/>
              </a:rPr>
              <a:t>approach</a:t>
            </a:r>
            <a:endParaRPr lang="nb-NO" sz="2000" dirty="0">
              <a:latin typeface="Arial Nova" panose="020B0504020202020204" pitchFamily="34" charset="0"/>
            </a:endParaRPr>
          </a:p>
        </p:txBody>
      </p:sp>
      <p:pic>
        <p:nvPicPr>
          <p:cNvPr id="12" name="Bilde 11">
            <a:extLst>
              <a:ext uri="{FF2B5EF4-FFF2-40B4-BE49-F238E27FC236}">
                <a16:creationId xmlns:a16="http://schemas.microsoft.com/office/drawing/2014/main" id="{911EEFAB-229E-4F26-8D32-6800B4F899C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9" name="Pil: femkant 8">
            <a:extLst>
              <a:ext uri="{FF2B5EF4-FFF2-40B4-BE49-F238E27FC236}">
                <a16:creationId xmlns:a16="http://schemas.microsoft.com/office/drawing/2014/main" id="{1B7FB898-A7BA-4E5B-8AC7-78673B885B0A}"/>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1" name="Pil: femkant 10">
            <a:extLst>
              <a:ext uri="{FF2B5EF4-FFF2-40B4-BE49-F238E27FC236}">
                <a16:creationId xmlns:a16="http://schemas.microsoft.com/office/drawing/2014/main" id="{81B1863F-51BE-46A5-91D4-FA71D92CFF38}"/>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3" name="Pil: femkant 12">
            <a:extLst>
              <a:ext uri="{FF2B5EF4-FFF2-40B4-BE49-F238E27FC236}">
                <a16:creationId xmlns:a16="http://schemas.microsoft.com/office/drawing/2014/main" id="{4B39E320-0820-4763-A814-2C1E5B6E783C}"/>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4" name="Pil: femkant 13">
            <a:extLst>
              <a:ext uri="{FF2B5EF4-FFF2-40B4-BE49-F238E27FC236}">
                <a16:creationId xmlns:a16="http://schemas.microsoft.com/office/drawing/2014/main" id="{6D9CEEFB-6E91-4CFF-994F-62AA2801868F}"/>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15" name="Pil: femkant 14">
            <a:extLst>
              <a:ext uri="{FF2B5EF4-FFF2-40B4-BE49-F238E27FC236}">
                <a16:creationId xmlns:a16="http://schemas.microsoft.com/office/drawing/2014/main" id="{9F01CEF2-8C1D-419E-8447-441B6B4A92C8}"/>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16" name="Pil: femkant 15">
            <a:extLst>
              <a:ext uri="{FF2B5EF4-FFF2-40B4-BE49-F238E27FC236}">
                <a16:creationId xmlns:a16="http://schemas.microsoft.com/office/drawing/2014/main" id="{026A6415-55AA-4F28-8390-8DCF0FF159B8}"/>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17" name="Pil: femkant 16">
            <a:extLst>
              <a:ext uri="{FF2B5EF4-FFF2-40B4-BE49-F238E27FC236}">
                <a16:creationId xmlns:a16="http://schemas.microsoft.com/office/drawing/2014/main" id="{E8B8602A-5F5B-4C92-92CF-B24F7B7FF240}"/>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18" name="Pil: femkant 17">
            <a:extLst>
              <a:ext uri="{FF2B5EF4-FFF2-40B4-BE49-F238E27FC236}">
                <a16:creationId xmlns:a16="http://schemas.microsoft.com/office/drawing/2014/main" id="{B6327B46-CF13-408F-8999-FC8B329B9778}"/>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19" name="Pil: femkant 18">
            <a:extLst>
              <a:ext uri="{FF2B5EF4-FFF2-40B4-BE49-F238E27FC236}">
                <a16:creationId xmlns:a16="http://schemas.microsoft.com/office/drawing/2014/main" id="{078C7DCD-FCF1-4092-86E1-21B56DA2681B}"/>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20" name="Pil: femkant 19">
            <a:extLst>
              <a:ext uri="{FF2B5EF4-FFF2-40B4-BE49-F238E27FC236}">
                <a16:creationId xmlns:a16="http://schemas.microsoft.com/office/drawing/2014/main" id="{F17AA8F3-0F8D-4E93-87BE-6CBFBF66B076}"/>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1" name="Pil: femkant 20">
            <a:extLst>
              <a:ext uri="{FF2B5EF4-FFF2-40B4-BE49-F238E27FC236}">
                <a16:creationId xmlns:a16="http://schemas.microsoft.com/office/drawing/2014/main" id="{14000CDD-BD43-401D-9DE9-73804DDBEE0C}"/>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2" name="Pil: femkant 21">
            <a:extLst>
              <a:ext uri="{FF2B5EF4-FFF2-40B4-BE49-F238E27FC236}">
                <a16:creationId xmlns:a16="http://schemas.microsoft.com/office/drawing/2014/main" id="{D04E9F3F-C037-4C54-A3D1-8E925984C208}"/>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3" name="Pil: femkant 22">
            <a:extLst>
              <a:ext uri="{FF2B5EF4-FFF2-40B4-BE49-F238E27FC236}">
                <a16:creationId xmlns:a16="http://schemas.microsoft.com/office/drawing/2014/main" id="{F0855387-6027-4F30-B66D-034B26B18E37}"/>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24" name="Pil: femkant 23">
            <a:extLst>
              <a:ext uri="{FF2B5EF4-FFF2-40B4-BE49-F238E27FC236}">
                <a16:creationId xmlns:a16="http://schemas.microsoft.com/office/drawing/2014/main" id="{105C68AC-F2F6-452D-9B66-8B7E55E684FB}"/>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25" name="Pil: femkant 24">
            <a:extLst>
              <a:ext uri="{FF2B5EF4-FFF2-40B4-BE49-F238E27FC236}">
                <a16:creationId xmlns:a16="http://schemas.microsoft.com/office/drawing/2014/main" id="{A1BA46E8-4B36-451A-89E8-CA9E2182C0AE}"/>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26" name="Pil: femkant 25">
            <a:extLst>
              <a:ext uri="{FF2B5EF4-FFF2-40B4-BE49-F238E27FC236}">
                <a16:creationId xmlns:a16="http://schemas.microsoft.com/office/drawing/2014/main" id="{CB19E85F-8F05-4306-9EFB-CCECF615D7C2}"/>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16</a:t>
            </a:r>
            <a:endParaRPr lang="en-US" sz="900" dirty="0">
              <a:solidFill>
                <a:schemeClr val="accent3"/>
              </a:solidFill>
            </a:endParaRPr>
          </a:p>
        </p:txBody>
      </p:sp>
      <p:sp>
        <p:nvSpPr>
          <p:cNvPr id="27" name="Pil: femkant 26">
            <a:extLst>
              <a:ext uri="{FF2B5EF4-FFF2-40B4-BE49-F238E27FC236}">
                <a16:creationId xmlns:a16="http://schemas.microsoft.com/office/drawing/2014/main" id="{8B5B6178-268F-42E4-87D1-65C45D7DF1EC}"/>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17</a:t>
            </a:r>
            <a:endParaRPr lang="en-US" sz="900" dirty="0">
              <a:solidFill>
                <a:schemeClr val="accent3"/>
              </a:solidFill>
            </a:endParaRPr>
          </a:p>
        </p:txBody>
      </p:sp>
      <p:sp>
        <p:nvSpPr>
          <p:cNvPr id="28" name="Pil: femkant 27">
            <a:extLst>
              <a:ext uri="{FF2B5EF4-FFF2-40B4-BE49-F238E27FC236}">
                <a16:creationId xmlns:a16="http://schemas.microsoft.com/office/drawing/2014/main" id="{0EE8C57D-77DE-4B6F-B95C-2C90D216130A}"/>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18</a:t>
            </a:r>
            <a:endParaRPr lang="en-US" sz="900" dirty="0">
              <a:solidFill>
                <a:schemeClr val="accent3"/>
              </a:solidFill>
            </a:endParaRPr>
          </a:p>
        </p:txBody>
      </p:sp>
      <p:sp>
        <p:nvSpPr>
          <p:cNvPr id="29" name="Pil: femkant 28">
            <a:extLst>
              <a:ext uri="{FF2B5EF4-FFF2-40B4-BE49-F238E27FC236}">
                <a16:creationId xmlns:a16="http://schemas.microsoft.com/office/drawing/2014/main" id="{1697D6AF-669A-4574-A48F-46DEBB07CB16}"/>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19</a:t>
            </a:r>
            <a:endParaRPr lang="en-US" sz="900" dirty="0">
              <a:solidFill>
                <a:schemeClr val="accent3"/>
              </a:solidFill>
            </a:endParaRPr>
          </a:p>
        </p:txBody>
      </p:sp>
      <p:sp>
        <p:nvSpPr>
          <p:cNvPr id="30" name="Pil: femkant 29">
            <a:extLst>
              <a:ext uri="{FF2B5EF4-FFF2-40B4-BE49-F238E27FC236}">
                <a16:creationId xmlns:a16="http://schemas.microsoft.com/office/drawing/2014/main" id="{CDF74A2A-E51D-48EE-9E83-3BD7A15EE728}"/>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20</a:t>
            </a:r>
            <a:endParaRPr lang="en-US" sz="900" dirty="0">
              <a:solidFill>
                <a:schemeClr val="accent3"/>
              </a:solidFill>
            </a:endParaRPr>
          </a:p>
        </p:txBody>
      </p:sp>
      <p:sp>
        <p:nvSpPr>
          <p:cNvPr id="31" name="Pil: femkant 30">
            <a:extLst>
              <a:ext uri="{FF2B5EF4-FFF2-40B4-BE49-F238E27FC236}">
                <a16:creationId xmlns:a16="http://schemas.microsoft.com/office/drawing/2014/main" id="{CA8EE55B-D5A3-4707-B99A-F3ED8862E978}"/>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22</a:t>
            </a:r>
            <a:endParaRPr lang="en-US" sz="900" dirty="0">
              <a:solidFill>
                <a:schemeClr val="accent3"/>
              </a:solidFill>
            </a:endParaRPr>
          </a:p>
        </p:txBody>
      </p:sp>
      <p:sp>
        <p:nvSpPr>
          <p:cNvPr id="32" name="Pil: femkant 31">
            <a:extLst>
              <a:ext uri="{FF2B5EF4-FFF2-40B4-BE49-F238E27FC236}">
                <a16:creationId xmlns:a16="http://schemas.microsoft.com/office/drawing/2014/main" id="{317FCA32-A8DF-46E4-A6A7-92FC2044E11D}"/>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23</a:t>
            </a:r>
            <a:endParaRPr lang="en-US" sz="900" dirty="0">
              <a:solidFill>
                <a:schemeClr val="accent3"/>
              </a:solidFill>
            </a:endParaRPr>
          </a:p>
        </p:txBody>
      </p:sp>
      <p:sp>
        <p:nvSpPr>
          <p:cNvPr id="33" name="Pil: femkant 32">
            <a:extLst>
              <a:ext uri="{FF2B5EF4-FFF2-40B4-BE49-F238E27FC236}">
                <a16:creationId xmlns:a16="http://schemas.microsoft.com/office/drawing/2014/main" id="{BFCEEA01-23DF-4E49-9F6E-C2CE77A6777B}"/>
              </a:ext>
            </a:extLst>
          </p:cNvPr>
          <p:cNvSpPr/>
          <p:nvPr/>
        </p:nvSpPr>
        <p:spPr>
          <a:xfrm>
            <a:off x="7404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23</a:t>
            </a:r>
            <a:endParaRPr lang="en-US" sz="900" dirty="0"/>
          </a:p>
        </p:txBody>
      </p:sp>
      <p:sp>
        <p:nvSpPr>
          <p:cNvPr id="34" name="Pil: femkant 33">
            <a:extLst>
              <a:ext uri="{FF2B5EF4-FFF2-40B4-BE49-F238E27FC236}">
                <a16:creationId xmlns:a16="http://schemas.microsoft.com/office/drawing/2014/main" id="{585CC002-8527-4A13-A220-EA488FAA0F4B}"/>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a:solidFill>
                  <a:schemeClr val="accent3"/>
                </a:solidFill>
              </a:rPr>
              <a:t>24</a:t>
            </a:r>
            <a:endParaRPr lang="en-US" sz="900" dirty="0">
              <a:solidFill>
                <a:schemeClr val="accent3"/>
              </a:solidFill>
            </a:endParaRPr>
          </a:p>
        </p:txBody>
      </p:sp>
      <p:sp>
        <p:nvSpPr>
          <p:cNvPr id="35" name="Pil: femkant 34">
            <a:extLst>
              <a:ext uri="{FF2B5EF4-FFF2-40B4-BE49-F238E27FC236}">
                <a16:creationId xmlns:a16="http://schemas.microsoft.com/office/drawing/2014/main" id="{110809A7-6286-4128-B6EA-A1136C83E546}"/>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6" name="Pil: femkant 35">
            <a:extLst>
              <a:ext uri="{FF2B5EF4-FFF2-40B4-BE49-F238E27FC236}">
                <a16:creationId xmlns:a16="http://schemas.microsoft.com/office/drawing/2014/main" id="{A9526A89-C728-43C2-AB59-317B54808635}"/>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7" name="Rektangel 36">
            <a:extLst>
              <a:ext uri="{FF2B5EF4-FFF2-40B4-BE49-F238E27FC236}">
                <a16:creationId xmlns:a16="http://schemas.microsoft.com/office/drawing/2014/main" id="{076571DC-2587-4363-A307-003E5D5CA278}"/>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pic>
        <p:nvPicPr>
          <p:cNvPr id="4" name="Bilde 3">
            <a:extLst>
              <a:ext uri="{FF2B5EF4-FFF2-40B4-BE49-F238E27FC236}">
                <a16:creationId xmlns:a16="http://schemas.microsoft.com/office/drawing/2014/main" id="{4B5A3DC4-FFF1-4ACA-BE2C-89F40F6A324C}"/>
              </a:ext>
            </a:extLst>
          </p:cNvPr>
          <p:cNvPicPr>
            <a:picLocks noChangeAspect="1"/>
          </p:cNvPicPr>
          <p:nvPr/>
        </p:nvPicPr>
        <p:blipFill>
          <a:blip r:embed="rId5"/>
          <a:stretch>
            <a:fillRect/>
          </a:stretch>
        </p:blipFill>
        <p:spPr>
          <a:xfrm>
            <a:off x="5170647" y="1149420"/>
            <a:ext cx="3463585" cy="3751737"/>
          </a:xfrm>
          <a:prstGeom prst="rect">
            <a:avLst/>
          </a:prstGeom>
        </p:spPr>
      </p:pic>
    </p:spTree>
    <p:extLst>
      <p:ext uri="{BB962C8B-B14F-4D97-AF65-F5344CB8AC3E}">
        <p14:creationId xmlns:p14="http://schemas.microsoft.com/office/powerpoint/2010/main" val="343439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p:txBody>
          <a:bodyPr>
            <a:normAutofit/>
          </a:bodyPr>
          <a:lstStyle/>
          <a:p>
            <a:r>
              <a:rPr lang="nb-NO" sz="2800" b="0" dirty="0" err="1">
                <a:latin typeface="Arial Nova" panose="020B0504020202020204" pitchFamily="34" charset="0"/>
              </a:rPr>
              <a:t>Conclusions</a:t>
            </a:r>
            <a:endParaRPr lang="en-US" sz="3200" b="0" dirty="0">
              <a:latin typeface="Arial Nova" panose="020B0504020202020204" pitchFamily="34" charset="0"/>
            </a:endParaRPr>
          </a:p>
        </p:txBody>
      </p:sp>
      <p:sp>
        <p:nvSpPr>
          <p:cNvPr id="6" name="Plassholder for innhold 5">
            <a:extLst>
              <a:ext uri="{FF2B5EF4-FFF2-40B4-BE49-F238E27FC236}">
                <a16:creationId xmlns:a16="http://schemas.microsoft.com/office/drawing/2014/main" id="{9F70B89F-EBD6-47EA-B4A5-9DBF138009B8}"/>
              </a:ext>
            </a:extLst>
          </p:cNvPr>
          <p:cNvSpPr>
            <a:spLocks noGrp="1"/>
          </p:cNvSpPr>
          <p:nvPr>
            <p:ph sz="half" idx="2"/>
          </p:nvPr>
        </p:nvSpPr>
        <p:spPr/>
        <p:txBody>
          <a:bodyPr>
            <a:normAutofit fontScale="92500"/>
          </a:bodyPr>
          <a:lstStyle/>
          <a:p>
            <a:r>
              <a:rPr lang="nb-NO" sz="2000" dirty="0">
                <a:latin typeface="Arial Nova" panose="020B0504020202020204" pitchFamily="34" charset="0"/>
              </a:rPr>
              <a:t>Full </a:t>
            </a:r>
            <a:r>
              <a:rPr lang="nb-NO" sz="2000" dirty="0" err="1">
                <a:latin typeface="Arial Nova" panose="020B0504020202020204" pitchFamily="34" charset="0"/>
              </a:rPr>
              <a:t>harmonization</a:t>
            </a:r>
            <a:r>
              <a:rPr lang="nb-NO" sz="2000" dirty="0">
                <a:latin typeface="Arial Nova" panose="020B0504020202020204" pitchFamily="34" charset="0"/>
              </a:rPr>
              <a:t> not </a:t>
            </a:r>
            <a:r>
              <a:rPr lang="nb-NO" sz="2000" dirty="0" err="1">
                <a:latin typeface="Arial Nova" panose="020B0504020202020204" pitchFamily="34" charset="0"/>
              </a:rPr>
              <a:t>appropriate</a:t>
            </a:r>
            <a:endParaRPr lang="nb-NO" sz="2000" dirty="0">
              <a:latin typeface="Arial Nova" panose="020B0504020202020204" pitchFamily="34" charset="0"/>
            </a:endParaRPr>
          </a:p>
          <a:p>
            <a:pPr lvl="1"/>
            <a:r>
              <a:rPr lang="nb-NO" sz="1600" dirty="0" err="1">
                <a:latin typeface="Arial Nova" panose="020B0504020202020204" pitchFamily="34" charset="0"/>
              </a:rPr>
              <a:t>Apply</a:t>
            </a:r>
            <a:r>
              <a:rPr lang="nb-NO" sz="1600" dirty="0">
                <a:latin typeface="Arial Nova" panose="020B0504020202020204" pitchFamily="34" charset="0"/>
              </a:rPr>
              <a:t> </a:t>
            </a:r>
            <a:r>
              <a:rPr lang="nb-NO" sz="1600" dirty="0" err="1">
                <a:latin typeface="Arial Nova" panose="020B0504020202020204" pitchFamily="34" charset="0"/>
              </a:rPr>
              <a:t>LinkSets</a:t>
            </a:r>
            <a:r>
              <a:rPr lang="nb-NO" sz="1600" dirty="0">
                <a:latin typeface="Arial Nova" panose="020B0504020202020204" pitchFamily="34" charset="0"/>
              </a:rPr>
              <a:t> for </a:t>
            </a:r>
            <a:r>
              <a:rPr lang="nb-NO" sz="1600" dirty="0" err="1">
                <a:latin typeface="Arial Nova" panose="020B0504020202020204" pitchFamily="34" charset="0"/>
              </a:rPr>
              <a:t>mapping</a:t>
            </a:r>
            <a:endParaRPr lang="nb-NO" sz="1600" dirty="0">
              <a:latin typeface="Arial Nova" panose="020B0504020202020204" pitchFamily="34" charset="0"/>
            </a:endParaRPr>
          </a:p>
          <a:p>
            <a:r>
              <a:rPr lang="nb-NO" sz="2000" dirty="0" err="1">
                <a:latin typeface="Arial Nova" panose="020B0504020202020204" pitchFamily="34" charset="0"/>
              </a:rPr>
              <a:t>Apply</a:t>
            </a:r>
            <a:r>
              <a:rPr lang="nb-NO" sz="2000" dirty="0">
                <a:latin typeface="Arial Nova" panose="020B0504020202020204" pitchFamily="34" charset="0"/>
              </a:rPr>
              <a:t> </a:t>
            </a:r>
            <a:r>
              <a:rPr lang="nb-NO" sz="2000" dirty="0" err="1">
                <a:latin typeface="Arial Nova" panose="020B0504020202020204" pitchFamily="34" charset="0"/>
              </a:rPr>
              <a:t>the</a:t>
            </a:r>
            <a:r>
              <a:rPr lang="nb-NO" sz="2000" dirty="0">
                <a:latin typeface="Arial Nova" panose="020B0504020202020204" pitchFamily="34" charset="0"/>
              </a:rPr>
              <a:t> joint </a:t>
            </a:r>
            <a:r>
              <a:rPr lang="nb-NO" sz="2000" dirty="0" err="1">
                <a:latin typeface="Arial Nova" panose="020B0504020202020204" pitchFamily="34" charset="0"/>
              </a:rPr>
              <a:t>modelling</a:t>
            </a:r>
            <a:r>
              <a:rPr lang="nb-NO" sz="2000" dirty="0">
                <a:latin typeface="Arial Nova" panose="020B0504020202020204" pitchFamily="34" charset="0"/>
              </a:rPr>
              <a:t> </a:t>
            </a:r>
            <a:r>
              <a:rPr lang="nb-NO" sz="2000" dirty="0" err="1">
                <a:latin typeface="Arial Nova" panose="020B0504020202020204" pitchFamily="34" charset="0"/>
              </a:rPr>
              <a:t>approach</a:t>
            </a:r>
            <a:r>
              <a:rPr lang="nb-NO" sz="2000" dirty="0">
                <a:latin typeface="Arial Nova" panose="020B0504020202020204" pitchFamily="34" charset="0"/>
              </a:rPr>
              <a:t> for all </a:t>
            </a:r>
            <a:r>
              <a:rPr lang="nb-NO" sz="2000" dirty="0" err="1">
                <a:latin typeface="Arial Nova" panose="020B0504020202020204" pitchFamily="34" charset="0"/>
              </a:rPr>
              <a:t>three</a:t>
            </a:r>
            <a:r>
              <a:rPr lang="nb-NO" sz="2000" dirty="0">
                <a:latin typeface="Arial Nova" panose="020B0504020202020204" pitchFamily="34" charset="0"/>
              </a:rPr>
              <a:t> </a:t>
            </a:r>
            <a:r>
              <a:rPr lang="nb-NO" sz="2000" dirty="0" err="1">
                <a:latin typeface="Arial Nova" panose="020B0504020202020204" pitchFamily="34" charset="0"/>
              </a:rPr>
              <a:t>domains</a:t>
            </a:r>
            <a:endParaRPr lang="nb-NO" sz="2000" dirty="0">
              <a:latin typeface="Arial Nova" panose="020B0504020202020204" pitchFamily="34" charset="0"/>
            </a:endParaRPr>
          </a:p>
          <a:p>
            <a:r>
              <a:rPr lang="nb-NO" sz="2000" dirty="0" err="1">
                <a:latin typeface="Arial Nova" panose="020B0504020202020204" pitchFamily="34" charset="0"/>
              </a:rPr>
              <a:t>Use</a:t>
            </a:r>
            <a:r>
              <a:rPr lang="nb-NO" sz="2000" dirty="0">
                <a:latin typeface="Arial Nova" panose="020B0504020202020204" pitchFamily="34" charset="0"/>
              </a:rPr>
              <a:t> </a:t>
            </a:r>
            <a:r>
              <a:rPr lang="nb-NO" sz="2000" dirty="0" err="1">
                <a:latin typeface="Arial Nova" panose="020B0504020202020204" pitchFamily="34" charset="0"/>
              </a:rPr>
              <a:t>common</a:t>
            </a:r>
            <a:r>
              <a:rPr lang="nb-NO" sz="2000" dirty="0">
                <a:latin typeface="Arial Nova" panose="020B0504020202020204" pitchFamily="34" charset="0"/>
              </a:rPr>
              <a:t> </a:t>
            </a:r>
            <a:r>
              <a:rPr lang="nb-NO" sz="2000" dirty="0" err="1">
                <a:latin typeface="Arial Nova" panose="020B0504020202020204" pitchFamily="34" charset="0"/>
              </a:rPr>
              <a:t>core</a:t>
            </a:r>
            <a:r>
              <a:rPr lang="nb-NO" sz="2000" dirty="0">
                <a:latin typeface="Arial Nova" panose="020B0504020202020204" pitchFamily="34" charset="0"/>
              </a:rPr>
              <a:t> </a:t>
            </a:r>
            <a:r>
              <a:rPr lang="nb-NO" sz="2000" dirty="0" err="1">
                <a:latin typeface="Arial Nova" panose="020B0504020202020204" pitchFamily="34" charset="0"/>
              </a:rPr>
              <a:t>concepts</a:t>
            </a:r>
            <a:endParaRPr lang="nb-NO" sz="2000" dirty="0">
              <a:latin typeface="Arial Nova" panose="020B0504020202020204" pitchFamily="34" charset="0"/>
            </a:endParaRPr>
          </a:p>
          <a:p>
            <a:pPr lvl="1"/>
            <a:r>
              <a:rPr lang="nb-NO" sz="1600" dirty="0">
                <a:latin typeface="Arial Nova" panose="020B0504020202020204" pitchFamily="34" charset="0"/>
              </a:rPr>
              <a:t>Data types from non-</a:t>
            </a:r>
            <a:r>
              <a:rPr lang="nb-NO" sz="1600" dirty="0" err="1">
                <a:latin typeface="Arial Nova" panose="020B0504020202020204" pitchFamily="34" charset="0"/>
              </a:rPr>
              <a:t>domain</a:t>
            </a:r>
            <a:r>
              <a:rPr lang="nb-NO" sz="1600" dirty="0">
                <a:latin typeface="Arial Nova" panose="020B0504020202020204" pitchFamily="34" charset="0"/>
              </a:rPr>
              <a:t>-</a:t>
            </a:r>
            <a:r>
              <a:rPr lang="nb-NO" sz="1600" dirty="0" err="1">
                <a:latin typeface="Arial Nova" panose="020B0504020202020204" pitchFamily="34" charset="0"/>
              </a:rPr>
              <a:t>specific</a:t>
            </a:r>
            <a:r>
              <a:rPr lang="nb-NO" sz="1600" dirty="0">
                <a:latin typeface="Arial Nova" panose="020B0504020202020204" pitchFamily="34" charset="0"/>
              </a:rPr>
              <a:t> </a:t>
            </a:r>
            <a:r>
              <a:rPr lang="nb-NO" sz="1600" dirty="0" err="1">
                <a:latin typeface="Arial Nova" panose="020B0504020202020204" pitchFamily="34" charset="0"/>
              </a:rPr>
              <a:t>models</a:t>
            </a:r>
            <a:endParaRPr lang="nb-NO" sz="1600" dirty="0">
              <a:latin typeface="Arial Nova" panose="020B0504020202020204" pitchFamily="34" charset="0"/>
            </a:endParaRPr>
          </a:p>
          <a:p>
            <a:pPr lvl="1"/>
            <a:r>
              <a:rPr lang="nb-NO" sz="1600" dirty="0" err="1">
                <a:latin typeface="Arial Nova" panose="020B0504020202020204" pitchFamily="34" charset="0"/>
              </a:rPr>
              <a:t>Common</a:t>
            </a:r>
            <a:r>
              <a:rPr lang="nb-NO" sz="1600" dirty="0">
                <a:latin typeface="Arial Nova" panose="020B0504020202020204" pitchFamily="34" charset="0"/>
              </a:rPr>
              <a:t> </a:t>
            </a:r>
            <a:r>
              <a:rPr lang="nb-NO" sz="1600" dirty="0" err="1">
                <a:latin typeface="Arial Nova" panose="020B0504020202020204" pitchFamily="34" charset="0"/>
              </a:rPr>
              <a:t>concepts</a:t>
            </a:r>
            <a:r>
              <a:rPr lang="nb-NO" sz="1600" dirty="0">
                <a:latin typeface="Arial Nova" panose="020B0504020202020204" pitchFamily="34" charset="0"/>
              </a:rPr>
              <a:t> for </a:t>
            </a:r>
            <a:r>
              <a:rPr lang="nb-NO" sz="1600" dirty="0" err="1">
                <a:latin typeface="Arial Nova" panose="020B0504020202020204" pitchFamily="34" charset="0"/>
              </a:rPr>
              <a:t>geometry</a:t>
            </a:r>
            <a:r>
              <a:rPr lang="nb-NO" sz="1600" dirty="0">
                <a:latin typeface="Arial Nova" panose="020B0504020202020204" pitchFamily="34" charset="0"/>
              </a:rPr>
              <a:t> and location </a:t>
            </a:r>
            <a:r>
              <a:rPr lang="nb-NO" sz="1600" dirty="0" err="1">
                <a:latin typeface="Arial Nova" panose="020B0504020202020204" pitchFamily="34" charset="0"/>
              </a:rPr>
              <a:t>referencing</a:t>
            </a:r>
            <a:endParaRPr lang="nb-NO" sz="1600" dirty="0">
              <a:latin typeface="Arial Nova" panose="020B0504020202020204" pitchFamily="34" charset="0"/>
            </a:endParaRPr>
          </a:p>
        </p:txBody>
      </p:sp>
      <p:pic>
        <p:nvPicPr>
          <p:cNvPr id="12" name="Bilde 11">
            <a:extLst>
              <a:ext uri="{FF2B5EF4-FFF2-40B4-BE49-F238E27FC236}">
                <a16:creationId xmlns:a16="http://schemas.microsoft.com/office/drawing/2014/main" id="{58EF6C2B-70B1-45A7-BC97-D092A35514B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pic>
        <p:nvPicPr>
          <p:cNvPr id="7" name="Picture 4">
            <a:extLst>
              <a:ext uri="{FF2B5EF4-FFF2-40B4-BE49-F238E27FC236}">
                <a16:creationId xmlns:a16="http://schemas.microsoft.com/office/drawing/2014/main" id="{9C7E08AF-5C96-440C-884F-5A5FBB4D8FFA}"/>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1027798" y="1172961"/>
            <a:ext cx="3970928" cy="3331305"/>
          </a:xfrm>
          <a:prstGeom prst="rect">
            <a:avLst/>
          </a:prstGeom>
          <a:noFill/>
          <a:extLst>
            <a:ext uri="{909E8E84-426E-40DD-AFC4-6F175D3DCCD1}">
              <a14:hiddenFill xmlns:a14="http://schemas.microsoft.com/office/drawing/2010/main">
                <a:solidFill>
                  <a:srgbClr val="FFFFFF"/>
                </a:solidFill>
              </a14:hiddenFill>
            </a:ext>
          </a:extLst>
        </p:spPr>
      </p:pic>
      <p:sp>
        <p:nvSpPr>
          <p:cNvPr id="13" name="TekstSylinder 12">
            <a:extLst>
              <a:ext uri="{FF2B5EF4-FFF2-40B4-BE49-F238E27FC236}">
                <a16:creationId xmlns:a16="http://schemas.microsoft.com/office/drawing/2014/main" id="{93213823-4EEC-46D3-B080-552164345B78}"/>
              </a:ext>
            </a:extLst>
          </p:cNvPr>
          <p:cNvSpPr txBox="1"/>
          <p:nvPr/>
        </p:nvSpPr>
        <p:spPr>
          <a:xfrm>
            <a:off x="1013699" y="4288822"/>
            <a:ext cx="1936749" cy="215444"/>
          </a:xfrm>
          <a:prstGeom prst="rect">
            <a:avLst/>
          </a:prstGeom>
          <a:noFill/>
        </p:spPr>
        <p:txBody>
          <a:bodyPr wrap="none" rtlCol="0">
            <a:spAutoFit/>
          </a:bodyPr>
          <a:lstStyle/>
          <a:p>
            <a:r>
              <a:rPr lang="nb-NO" sz="800" dirty="0">
                <a:latin typeface="Arial Nova" panose="020B0504020202020204" pitchFamily="34" charset="0"/>
              </a:rPr>
              <a:t>Photo: Knut </a:t>
            </a:r>
            <a:r>
              <a:rPr lang="nb-NO" sz="800" dirty="0" err="1">
                <a:latin typeface="Arial Nova" panose="020B0504020202020204" pitchFamily="34" charset="0"/>
              </a:rPr>
              <a:t>Opeide</a:t>
            </a:r>
            <a:r>
              <a:rPr lang="nb-NO" sz="800" dirty="0">
                <a:latin typeface="Arial Nova" panose="020B0504020202020204" pitchFamily="34" charset="0"/>
              </a:rPr>
              <a:t>, Statens vegvesen</a:t>
            </a:r>
            <a:endParaRPr lang="en-US" sz="800" dirty="0">
              <a:latin typeface="Arial Nova" panose="020B0504020202020204" pitchFamily="34" charset="0"/>
            </a:endParaRPr>
          </a:p>
        </p:txBody>
      </p:sp>
      <p:pic>
        <p:nvPicPr>
          <p:cNvPr id="9" name="Plassholder for innhold 12">
            <a:extLst>
              <a:ext uri="{FF2B5EF4-FFF2-40B4-BE49-F238E27FC236}">
                <a16:creationId xmlns:a16="http://schemas.microsoft.com/office/drawing/2014/main" id="{233E321E-7543-4839-B30B-A978638B2D09}"/>
              </a:ext>
            </a:extLst>
          </p:cNvPr>
          <p:cNvPicPr>
            <a:picLocks noGrp="1" noChangeAspect="1"/>
          </p:cNvPicPr>
          <p:nvPr>
            <p:ph idx="1"/>
          </p:nvPr>
        </p:nvPicPr>
        <p:blipFill>
          <a:blip r:embed="rId6"/>
          <a:stretch>
            <a:fillRect/>
          </a:stretch>
        </p:blipFill>
        <p:spPr>
          <a:xfrm>
            <a:off x="1099163" y="1692876"/>
            <a:ext cx="3803405" cy="2277663"/>
          </a:xfrm>
          <a:prstGeom prst="rect">
            <a:avLst/>
          </a:prstGeom>
        </p:spPr>
      </p:pic>
      <p:sp>
        <p:nvSpPr>
          <p:cNvPr id="11" name="Pil: femkant 10">
            <a:extLst>
              <a:ext uri="{FF2B5EF4-FFF2-40B4-BE49-F238E27FC236}">
                <a16:creationId xmlns:a16="http://schemas.microsoft.com/office/drawing/2014/main" id="{51BD03D8-415D-4087-B465-55D0EADA42E3}"/>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4" name="Pil: femkant 13">
            <a:extLst>
              <a:ext uri="{FF2B5EF4-FFF2-40B4-BE49-F238E27FC236}">
                <a16:creationId xmlns:a16="http://schemas.microsoft.com/office/drawing/2014/main" id="{C7C92348-ED7D-47F3-91E9-DCB5280E44E3}"/>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5" name="Pil: femkant 14">
            <a:extLst>
              <a:ext uri="{FF2B5EF4-FFF2-40B4-BE49-F238E27FC236}">
                <a16:creationId xmlns:a16="http://schemas.microsoft.com/office/drawing/2014/main" id="{C96E8737-212F-440B-9175-B2A111F4A5FE}"/>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6" name="Pil: femkant 15">
            <a:extLst>
              <a:ext uri="{FF2B5EF4-FFF2-40B4-BE49-F238E27FC236}">
                <a16:creationId xmlns:a16="http://schemas.microsoft.com/office/drawing/2014/main" id="{595E02F7-B9D5-469B-9A2E-6CE074569615}"/>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17" name="Pil: femkant 16">
            <a:extLst>
              <a:ext uri="{FF2B5EF4-FFF2-40B4-BE49-F238E27FC236}">
                <a16:creationId xmlns:a16="http://schemas.microsoft.com/office/drawing/2014/main" id="{AE830C4D-6AD3-4497-80D5-5B4D15AFD95C}"/>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18" name="Pil: femkant 17">
            <a:extLst>
              <a:ext uri="{FF2B5EF4-FFF2-40B4-BE49-F238E27FC236}">
                <a16:creationId xmlns:a16="http://schemas.microsoft.com/office/drawing/2014/main" id="{9D4CF553-1A1C-4EA3-BE27-FCF4C47D8ED1}"/>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19" name="Pil: femkant 18">
            <a:extLst>
              <a:ext uri="{FF2B5EF4-FFF2-40B4-BE49-F238E27FC236}">
                <a16:creationId xmlns:a16="http://schemas.microsoft.com/office/drawing/2014/main" id="{3A522329-56AF-49EC-A833-0E8AD67B0F77}"/>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20" name="Pil: femkant 19">
            <a:extLst>
              <a:ext uri="{FF2B5EF4-FFF2-40B4-BE49-F238E27FC236}">
                <a16:creationId xmlns:a16="http://schemas.microsoft.com/office/drawing/2014/main" id="{1B32118B-66F6-4CFB-B425-C0771F403F32}"/>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21" name="Pil: femkant 20">
            <a:extLst>
              <a:ext uri="{FF2B5EF4-FFF2-40B4-BE49-F238E27FC236}">
                <a16:creationId xmlns:a16="http://schemas.microsoft.com/office/drawing/2014/main" id="{841284BE-A022-4FC0-BBA0-F1E03D34F531}"/>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22" name="Pil: femkant 21">
            <a:extLst>
              <a:ext uri="{FF2B5EF4-FFF2-40B4-BE49-F238E27FC236}">
                <a16:creationId xmlns:a16="http://schemas.microsoft.com/office/drawing/2014/main" id="{FAB5A676-CE0E-491C-AED9-1CC5B53D229A}"/>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3" name="Pil: femkant 22">
            <a:extLst>
              <a:ext uri="{FF2B5EF4-FFF2-40B4-BE49-F238E27FC236}">
                <a16:creationId xmlns:a16="http://schemas.microsoft.com/office/drawing/2014/main" id="{B6301005-0011-4209-9E3D-43F66D22C335}"/>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4" name="Pil: femkant 23">
            <a:extLst>
              <a:ext uri="{FF2B5EF4-FFF2-40B4-BE49-F238E27FC236}">
                <a16:creationId xmlns:a16="http://schemas.microsoft.com/office/drawing/2014/main" id="{7BD4CDFD-BFAD-4744-A134-6BF6056109F5}"/>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5" name="Pil: femkant 24">
            <a:extLst>
              <a:ext uri="{FF2B5EF4-FFF2-40B4-BE49-F238E27FC236}">
                <a16:creationId xmlns:a16="http://schemas.microsoft.com/office/drawing/2014/main" id="{9B397836-8C86-4603-B579-4F0E486358FF}"/>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26" name="Pil: femkant 25">
            <a:extLst>
              <a:ext uri="{FF2B5EF4-FFF2-40B4-BE49-F238E27FC236}">
                <a16:creationId xmlns:a16="http://schemas.microsoft.com/office/drawing/2014/main" id="{86C8801B-61D8-48DE-A39A-D2318AC52B24}"/>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27" name="Pil: femkant 26">
            <a:extLst>
              <a:ext uri="{FF2B5EF4-FFF2-40B4-BE49-F238E27FC236}">
                <a16:creationId xmlns:a16="http://schemas.microsoft.com/office/drawing/2014/main" id="{FAA8DA9B-9900-46F0-AD29-203781C00264}"/>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28" name="Pil: femkant 27">
            <a:extLst>
              <a:ext uri="{FF2B5EF4-FFF2-40B4-BE49-F238E27FC236}">
                <a16:creationId xmlns:a16="http://schemas.microsoft.com/office/drawing/2014/main" id="{617306F9-F63F-4113-B566-F6E44FC6AE09}"/>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16</a:t>
            </a:r>
            <a:endParaRPr lang="en-US" sz="900" dirty="0">
              <a:solidFill>
                <a:schemeClr val="accent3"/>
              </a:solidFill>
            </a:endParaRPr>
          </a:p>
        </p:txBody>
      </p:sp>
      <p:sp>
        <p:nvSpPr>
          <p:cNvPr id="29" name="Pil: femkant 28">
            <a:extLst>
              <a:ext uri="{FF2B5EF4-FFF2-40B4-BE49-F238E27FC236}">
                <a16:creationId xmlns:a16="http://schemas.microsoft.com/office/drawing/2014/main" id="{D4CEB227-BF65-400C-ABE2-C403E6E948C4}"/>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17</a:t>
            </a:r>
            <a:endParaRPr lang="en-US" sz="900" dirty="0">
              <a:solidFill>
                <a:schemeClr val="accent3"/>
              </a:solidFill>
            </a:endParaRPr>
          </a:p>
        </p:txBody>
      </p:sp>
      <p:sp>
        <p:nvSpPr>
          <p:cNvPr id="30" name="Pil: femkant 29">
            <a:extLst>
              <a:ext uri="{FF2B5EF4-FFF2-40B4-BE49-F238E27FC236}">
                <a16:creationId xmlns:a16="http://schemas.microsoft.com/office/drawing/2014/main" id="{998E43F8-998E-41B8-A5EC-6DCBBF2E0FE4}"/>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18</a:t>
            </a:r>
            <a:endParaRPr lang="en-US" sz="900" dirty="0">
              <a:solidFill>
                <a:schemeClr val="accent3"/>
              </a:solidFill>
            </a:endParaRPr>
          </a:p>
        </p:txBody>
      </p:sp>
      <p:sp>
        <p:nvSpPr>
          <p:cNvPr id="31" name="Pil: femkant 30">
            <a:extLst>
              <a:ext uri="{FF2B5EF4-FFF2-40B4-BE49-F238E27FC236}">
                <a16:creationId xmlns:a16="http://schemas.microsoft.com/office/drawing/2014/main" id="{28005050-C391-4733-B3D0-A7E36946B352}"/>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19</a:t>
            </a:r>
            <a:endParaRPr lang="en-US" sz="900" dirty="0">
              <a:solidFill>
                <a:schemeClr val="accent3"/>
              </a:solidFill>
            </a:endParaRPr>
          </a:p>
        </p:txBody>
      </p:sp>
      <p:sp>
        <p:nvSpPr>
          <p:cNvPr id="32" name="Pil: femkant 31">
            <a:extLst>
              <a:ext uri="{FF2B5EF4-FFF2-40B4-BE49-F238E27FC236}">
                <a16:creationId xmlns:a16="http://schemas.microsoft.com/office/drawing/2014/main" id="{BA6B50C4-CFC2-4A70-A237-81D525C33173}"/>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20</a:t>
            </a:r>
            <a:endParaRPr lang="en-US" sz="900" dirty="0">
              <a:solidFill>
                <a:schemeClr val="accent3"/>
              </a:solidFill>
            </a:endParaRPr>
          </a:p>
        </p:txBody>
      </p:sp>
      <p:sp>
        <p:nvSpPr>
          <p:cNvPr id="33" name="Pil: femkant 32">
            <a:extLst>
              <a:ext uri="{FF2B5EF4-FFF2-40B4-BE49-F238E27FC236}">
                <a16:creationId xmlns:a16="http://schemas.microsoft.com/office/drawing/2014/main" id="{CC393586-35D0-464A-A96B-84237E933772}"/>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22</a:t>
            </a:r>
            <a:endParaRPr lang="en-US" sz="900" dirty="0">
              <a:solidFill>
                <a:schemeClr val="accent3"/>
              </a:solidFill>
            </a:endParaRPr>
          </a:p>
        </p:txBody>
      </p:sp>
      <p:sp>
        <p:nvSpPr>
          <p:cNvPr id="34" name="Pil: femkant 33">
            <a:extLst>
              <a:ext uri="{FF2B5EF4-FFF2-40B4-BE49-F238E27FC236}">
                <a16:creationId xmlns:a16="http://schemas.microsoft.com/office/drawing/2014/main" id="{0062CF85-27F7-4BA0-BE46-8DFA81A3E773}"/>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23</a:t>
            </a:r>
            <a:endParaRPr lang="en-US" sz="900" dirty="0">
              <a:solidFill>
                <a:schemeClr val="accent3"/>
              </a:solidFill>
            </a:endParaRPr>
          </a:p>
        </p:txBody>
      </p:sp>
      <p:sp>
        <p:nvSpPr>
          <p:cNvPr id="35" name="Pil: femkant 34">
            <a:extLst>
              <a:ext uri="{FF2B5EF4-FFF2-40B4-BE49-F238E27FC236}">
                <a16:creationId xmlns:a16="http://schemas.microsoft.com/office/drawing/2014/main" id="{B9F3E3E9-EA62-4DE4-8899-0B5CE6A42407}"/>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24</a:t>
            </a:r>
            <a:endParaRPr lang="en-US" sz="900" dirty="0">
              <a:solidFill>
                <a:schemeClr val="accent3"/>
              </a:solidFill>
            </a:endParaRPr>
          </a:p>
        </p:txBody>
      </p:sp>
      <p:sp>
        <p:nvSpPr>
          <p:cNvPr id="36" name="Pil: femkant 35">
            <a:extLst>
              <a:ext uri="{FF2B5EF4-FFF2-40B4-BE49-F238E27FC236}">
                <a16:creationId xmlns:a16="http://schemas.microsoft.com/office/drawing/2014/main" id="{BACE13E0-2478-4FD4-9FAC-07072F33CD9C}"/>
              </a:ext>
            </a:extLst>
          </p:cNvPr>
          <p:cNvSpPr/>
          <p:nvPr/>
        </p:nvSpPr>
        <p:spPr>
          <a:xfrm>
            <a:off x="7710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24</a:t>
            </a:r>
            <a:endParaRPr lang="en-US" sz="900" dirty="0"/>
          </a:p>
        </p:txBody>
      </p:sp>
      <p:sp>
        <p:nvSpPr>
          <p:cNvPr id="37" name="Pil: femkant 36">
            <a:extLst>
              <a:ext uri="{FF2B5EF4-FFF2-40B4-BE49-F238E27FC236}">
                <a16:creationId xmlns:a16="http://schemas.microsoft.com/office/drawing/2014/main" id="{3F1449D9-87C2-4AA1-B0FE-0184355067EE}"/>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25</a:t>
            </a:r>
            <a:endParaRPr lang="en-US" sz="900" dirty="0">
              <a:solidFill>
                <a:schemeClr val="accent3"/>
              </a:solidFill>
            </a:endParaRPr>
          </a:p>
        </p:txBody>
      </p:sp>
      <p:sp>
        <p:nvSpPr>
          <p:cNvPr id="38" name="Pil: femkant 37">
            <a:extLst>
              <a:ext uri="{FF2B5EF4-FFF2-40B4-BE49-F238E27FC236}">
                <a16:creationId xmlns:a16="http://schemas.microsoft.com/office/drawing/2014/main" id="{20F65308-F024-4D26-95F0-9975DE4A0922}"/>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endParaRPr lang="en-US" sz="900"/>
          </a:p>
        </p:txBody>
      </p:sp>
      <p:sp>
        <p:nvSpPr>
          <p:cNvPr id="39" name="Rektangel 38">
            <a:extLst>
              <a:ext uri="{FF2B5EF4-FFF2-40B4-BE49-F238E27FC236}">
                <a16:creationId xmlns:a16="http://schemas.microsoft.com/office/drawing/2014/main" id="{1B8575C4-FCD0-48B1-950A-3B9269CCE54A}"/>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spTree>
    <p:extLst>
      <p:ext uri="{BB962C8B-B14F-4D97-AF65-F5344CB8AC3E}">
        <p14:creationId xmlns:p14="http://schemas.microsoft.com/office/powerpoint/2010/main" val="361253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944107" y="292170"/>
            <a:ext cx="6592766" cy="857250"/>
          </a:xfrm>
        </p:spPr>
        <p:txBody>
          <a:bodyPr>
            <a:normAutofit/>
          </a:bodyPr>
          <a:lstStyle/>
          <a:p>
            <a:r>
              <a:rPr lang="nb-NO" sz="2400" b="0" dirty="0" err="1">
                <a:latin typeface="Arial Nova" panose="020B0504020202020204" pitchFamily="34" charset="0"/>
              </a:rPr>
              <a:t>Similar</a:t>
            </a:r>
            <a:r>
              <a:rPr lang="nb-NO" sz="2400" b="0" dirty="0">
                <a:latin typeface="Arial Nova" panose="020B0504020202020204" pitchFamily="34" charset="0"/>
              </a:rPr>
              <a:t> </a:t>
            </a:r>
            <a:r>
              <a:rPr lang="nb-NO" sz="2400" b="0" dirty="0" err="1">
                <a:latin typeface="Arial Nova" panose="020B0504020202020204" pitchFamily="34" charset="0"/>
              </a:rPr>
              <a:t>representations</a:t>
            </a:r>
            <a:endParaRPr lang="en-US" sz="2800" b="0" dirty="0">
              <a:latin typeface="Arial Nova" panose="020B0504020202020204" pitchFamily="34" charset="0"/>
            </a:endParaRPr>
          </a:p>
        </p:txBody>
      </p:sp>
      <p:sp>
        <p:nvSpPr>
          <p:cNvPr id="3" name="Plassholder for innhold 2">
            <a:extLst>
              <a:ext uri="{FF2B5EF4-FFF2-40B4-BE49-F238E27FC236}">
                <a16:creationId xmlns:a16="http://schemas.microsoft.com/office/drawing/2014/main" id="{3DF8FDBA-50E4-423C-A372-69B385855CD5}"/>
              </a:ext>
            </a:extLst>
          </p:cNvPr>
          <p:cNvSpPr>
            <a:spLocks noGrp="1"/>
          </p:cNvSpPr>
          <p:nvPr>
            <p:ph idx="1"/>
          </p:nvPr>
        </p:nvSpPr>
        <p:spPr>
          <a:xfrm>
            <a:off x="944108" y="1354718"/>
            <a:ext cx="7742692" cy="3220355"/>
          </a:xfrm>
        </p:spPr>
        <p:txBody>
          <a:bodyPr>
            <a:normAutofit/>
          </a:bodyPr>
          <a:lstStyle/>
          <a:p>
            <a:pPr>
              <a:spcBef>
                <a:spcPts val="600"/>
              </a:spcBef>
            </a:pPr>
            <a:r>
              <a:rPr lang="en-US" sz="1800" dirty="0">
                <a:latin typeface="Arial Nova" panose="020B0504020202020204" pitchFamily="34" charset="0"/>
              </a:rPr>
              <a:t>Tobler’s first law of geography (Tobler, 1970): </a:t>
            </a:r>
          </a:p>
          <a:p>
            <a:pPr lvl="1">
              <a:spcBef>
                <a:spcPts val="600"/>
              </a:spcBef>
            </a:pPr>
            <a:r>
              <a:rPr lang="en-US" i="1" dirty="0">
                <a:latin typeface="Arial Nova" panose="020B0504020202020204" pitchFamily="34" charset="0"/>
              </a:rPr>
              <a:t>“everything is related to everything else, but near things are more related than distant things”. </a:t>
            </a:r>
          </a:p>
          <a:p>
            <a:pPr>
              <a:spcBef>
                <a:spcPts val="600"/>
              </a:spcBef>
            </a:pPr>
            <a:r>
              <a:rPr lang="en-US" sz="1800" dirty="0">
                <a:latin typeface="Arial Nova" panose="020B0504020202020204" pitchFamily="34" charset="0"/>
              </a:rPr>
              <a:t>Modernized to a digital world with multiple representations of the same physical ”thing”:</a:t>
            </a:r>
          </a:p>
          <a:p>
            <a:pPr lvl="1">
              <a:spcBef>
                <a:spcPts val="600"/>
              </a:spcBef>
            </a:pPr>
            <a:r>
              <a:rPr lang="en-US" i="1" dirty="0">
                <a:latin typeface="Arial Nova" panose="020B0504020202020204" pitchFamily="34" charset="0"/>
              </a:rPr>
              <a:t>“every digital representation of a thing can be linked to any other digital representation of the same thing, but links between similar representations are more precise than links between dissimilar representations”.</a:t>
            </a:r>
          </a:p>
        </p:txBody>
      </p:sp>
      <p:pic>
        <p:nvPicPr>
          <p:cNvPr id="9" name="Bilde 8">
            <a:extLst>
              <a:ext uri="{FF2B5EF4-FFF2-40B4-BE49-F238E27FC236}">
                <a16:creationId xmlns:a16="http://schemas.microsoft.com/office/drawing/2014/main" id="{5DB8020F-2831-44A3-ABCD-3C9330A0D36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8" name="Pil: femkant 7">
            <a:extLst>
              <a:ext uri="{FF2B5EF4-FFF2-40B4-BE49-F238E27FC236}">
                <a16:creationId xmlns:a16="http://schemas.microsoft.com/office/drawing/2014/main" id="{50BC5A17-D2F6-4B08-809D-5E092B617BD6}"/>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1" name="Pil: femkant 10">
            <a:extLst>
              <a:ext uri="{FF2B5EF4-FFF2-40B4-BE49-F238E27FC236}">
                <a16:creationId xmlns:a16="http://schemas.microsoft.com/office/drawing/2014/main" id="{9862DEEF-863D-4330-BC4B-52962A625717}"/>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2" name="Pil: femkant 11">
            <a:extLst>
              <a:ext uri="{FF2B5EF4-FFF2-40B4-BE49-F238E27FC236}">
                <a16:creationId xmlns:a16="http://schemas.microsoft.com/office/drawing/2014/main" id="{3C579F81-3A02-46EB-B233-190B8A4F3BE1}"/>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3" name="Pil: femkant 12">
            <a:extLst>
              <a:ext uri="{FF2B5EF4-FFF2-40B4-BE49-F238E27FC236}">
                <a16:creationId xmlns:a16="http://schemas.microsoft.com/office/drawing/2014/main" id="{0522A642-9FA8-4A50-889D-45E1AEE88408}"/>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14" name="Pil: femkant 13">
            <a:extLst>
              <a:ext uri="{FF2B5EF4-FFF2-40B4-BE49-F238E27FC236}">
                <a16:creationId xmlns:a16="http://schemas.microsoft.com/office/drawing/2014/main" id="{5AF07D22-E019-40FA-BB7C-BC48D9408422}"/>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15" name="Pil: femkant 14">
            <a:extLst>
              <a:ext uri="{FF2B5EF4-FFF2-40B4-BE49-F238E27FC236}">
                <a16:creationId xmlns:a16="http://schemas.microsoft.com/office/drawing/2014/main" id="{A6061438-201B-4EB3-9ECD-8E27E7C25386}"/>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16" name="Pil: femkant 15">
            <a:extLst>
              <a:ext uri="{FF2B5EF4-FFF2-40B4-BE49-F238E27FC236}">
                <a16:creationId xmlns:a16="http://schemas.microsoft.com/office/drawing/2014/main" id="{7CC495EB-CB58-4F7B-B3AC-AFECD3CC023F}"/>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17" name="Pil: femkant 16">
            <a:extLst>
              <a:ext uri="{FF2B5EF4-FFF2-40B4-BE49-F238E27FC236}">
                <a16:creationId xmlns:a16="http://schemas.microsoft.com/office/drawing/2014/main" id="{2B7B59AE-0A19-4C3F-B04F-18632901722D}"/>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18" name="Pil: femkant 17">
            <a:extLst>
              <a:ext uri="{FF2B5EF4-FFF2-40B4-BE49-F238E27FC236}">
                <a16:creationId xmlns:a16="http://schemas.microsoft.com/office/drawing/2014/main" id="{B895F45D-0209-4DB2-BB23-0C8592F93979}"/>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19" name="Pil: femkant 18">
            <a:extLst>
              <a:ext uri="{FF2B5EF4-FFF2-40B4-BE49-F238E27FC236}">
                <a16:creationId xmlns:a16="http://schemas.microsoft.com/office/drawing/2014/main" id="{15BC6523-299A-4FBD-8723-976B5B873E1B}"/>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0" name="Pil: femkant 19">
            <a:extLst>
              <a:ext uri="{FF2B5EF4-FFF2-40B4-BE49-F238E27FC236}">
                <a16:creationId xmlns:a16="http://schemas.microsoft.com/office/drawing/2014/main" id="{92710B3D-F62D-47F6-A749-0E5A0EAAD577}"/>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1" name="Pil: femkant 20">
            <a:extLst>
              <a:ext uri="{FF2B5EF4-FFF2-40B4-BE49-F238E27FC236}">
                <a16:creationId xmlns:a16="http://schemas.microsoft.com/office/drawing/2014/main" id="{62481D20-A125-4403-8774-E8C2AD2B3B49}"/>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2" name="Pil: femkant 21">
            <a:extLst>
              <a:ext uri="{FF2B5EF4-FFF2-40B4-BE49-F238E27FC236}">
                <a16:creationId xmlns:a16="http://schemas.microsoft.com/office/drawing/2014/main" id="{414C34A3-3C49-4925-A202-45F200EF840E}"/>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23" name="Pil: femkant 22">
            <a:extLst>
              <a:ext uri="{FF2B5EF4-FFF2-40B4-BE49-F238E27FC236}">
                <a16:creationId xmlns:a16="http://schemas.microsoft.com/office/drawing/2014/main" id="{219CA9B2-DA72-47CC-8D83-EB4542CFF0CF}"/>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24" name="Pil: femkant 23">
            <a:extLst>
              <a:ext uri="{FF2B5EF4-FFF2-40B4-BE49-F238E27FC236}">
                <a16:creationId xmlns:a16="http://schemas.microsoft.com/office/drawing/2014/main" id="{E1AF0556-552E-4317-99B6-7D23CBB69BC7}"/>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25" name="Pil: femkant 24">
            <a:extLst>
              <a:ext uri="{FF2B5EF4-FFF2-40B4-BE49-F238E27FC236}">
                <a16:creationId xmlns:a16="http://schemas.microsoft.com/office/drawing/2014/main" id="{4435F6D7-1946-4E5B-BEEC-A839406570C7}"/>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16</a:t>
            </a:r>
            <a:endParaRPr lang="en-US" sz="900" dirty="0">
              <a:solidFill>
                <a:schemeClr val="accent3"/>
              </a:solidFill>
            </a:endParaRPr>
          </a:p>
        </p:txBody>
      </p:sp>
      <p:sp>
        <p:nvSpPr>
          <p:cNvPr id="26" name="Pil: femkant 25">
            <a:extLst>
              <a:ext uri="{FF2B5EF4-FFF2-40B4-BE49-F238E27FC236}">
                <a16:creationId xmlns:a16="http://schemas.microsoft.com/office/drawing/2014/main" id="{6AC8B2C2-70F1-4BF4-8F24-3D73D1B6FD55}"/>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17</a:t>
            </a:r>
            <a:endParaRPr lang="en-US" sz="900" dirty="0">
              <a:solidFill>
                <a:schemeClr val="accent3"/>
              </a:solidFill>
            </a:endParaRPr>
          </a:p>
        </p:txBody>
      </p:sp>
      <p:sp>
        <p:nvSpPr>
          <p:cNvPr id="27" name="Pil: femkant 26">
            <a:extLst>
              <a:ext uri="{FF2B5EF4-FFF2-40B4-BE49-F238E27FC236}">
                <a16:creationId xmlns:a16="http://schemas.microsoft.com/office/drawing/2014/main" id="{B97C7257-FE28-4399-BB27-B2E9677728EE}"/>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18</a:t>
            </a:r>
            <a:endParaRPr lang="en-US" sz="900" dirty="0">
              <a:solidFill>
                <a:schemeClr val="accent3"/>
              </a:solidFill>
            </a:endParaRPr>
          </a:p>
        </p:txBody>
      </p:sp>
      <p:sp>
        <p:nvSpPr>
          <p:cNvPr id="28" name="Pil: femkant 27">
            <a:extLst>
              <a:ext uri="{FF2B5EF4-FFF2-40B4-BE49-F238E27FC236}">
                <a16:creationId xmlns:a16="http://schemas.microsoft.com/office/drawing/2014/main" id="{67196019-F16B-430C-921C-15C1F49BDFD8}"/>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19</a:t>
            </a:r>
            <a:endParaRPr lang="en-US" sz="900" dirty="0">
              <a:solidFill>
                <a:schemeClr val="accent3"/>
              </a:solidFill>
            </a:endParaRPr>
          </a:p>
        </p:txBody>
      </p:sp>
      <p:sp>
        <p:nvSpPr>
          <p:cNvPr id="29" name="Pil: femkant 28">
            <a:extLst>
              <a:ext uri="{FF2B5EF4-FFF2-40B4-BE49-F238E27FC236}">
                <a16:creationId xmlns:a16="http://schemas.microsoft.com/office/drawing/2014/main" id="{32190EE5-30D2-41D0-B75F-B1B469E6BF86}"/>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20</a:t>
            </a:r>
            <a:endParaRPr lang="en-US" sz="900" dirty="0">
              <a:solidFill>
                <a:schemeClr val="accent3"/>
              </a:solidFill>
            </a:endParaRPr>
          </a:p>
        </p:txBody>
      </p:sp>
      <p:sp>
        <p:nvSpPr>
          <p:cNvPr id="30" name="Pil: femkant 29">
            <a:extLst>
              <a:ext uri="{FF2B5EF4-FFF2-40B4-BE49-F238E27FC236}">
                <a16:creationId xmlns:a16="http://schemas.microsoft.com/office/drawing/2014/main" id="{08F215FC-6187-4974-832B-18554DF614F5}"/>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22</a:t>
            </a:r>
            <a:endParaRPr lang="en-US" sz="900" dirty="0">
              <a:solidFill>
                <a:schemeClr val="accent3"/>
              </a:solidFill>
            </a:endParaRPr>
          </a:p>
        </p:txBody>
      </p:sp>
      <p:sp>
        <p:nvSpPr>
          <p:cNvPr id="31" name="Pil: femkant 30">
            <a:extLst>
              <a:ext uri="{FF2B5EF4-FFF2-40B4-BE49-F238E27FC236}">
                <a16:creationId xmlns:a16="http://schemas.microsoft.com/office/drawing/2014/main" id="{FC62D575-7352-44CE-9E98-F1DF05420F47}"/>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23</a:t>
            </a:r>
            <a:endParaRPr lang="en-US" sz="900" dirty="0">
              <a:solidFill>
                <a:schemeClr val="accent3"/>
              </a:solidFill>
            </a:endParaRPr>
          </a:p>
        </p:txBody>
      </p:sp>
      <p:sp>
        <p:nvSpPr>
          <p:cNvPr id="32" name="Pil: femkant 31">
            <a:extLst>
              <a:ext uri="{FF2B5EF4-FFF2-40B4-BE49-F238E27FC236}">
                <a16:creationId xmlns:a16="http://schemas.microsoft.com/office/drawing/2014/main" id="{92424C9B-9D68-4E74-B1CE-AF6ED194731A}"/>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24</a:t>
            </a:r>
            <a:endParaRPr lang="en-US" sz="900" dirty="0">
              <a:solidFill>
                <a:schemeClr val="accent3"/>
              </a:solidFill>
            </a:endParaRPr>
          </a:p>
        </p:txBody>
      </p:sp>
      <p:sp>
        <p:nvSpPr>
          <p:cNvPr id="33" name="Pil: femkant 32">
            <a:extLst>
              <a:ext uri="{FF2B5EF4-FFF2-40B4-BE49-F238E27FC236}">
                <a16:creationId xmlns:a16="http://schemas.microsoft.com/office/drawing/2014/main" id="{B3B1E4B3-78BE-474E-A83C-DA4037E5AB32}"/>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25</a:t>
            </a:r>
            <a:endParaRPr lang="en-US" sz="900" dirty="0">
              <a:solidFill>
                <a:schemeClr val="accent3"/>
              </a:solidFill>
            </a:endParaRPr>
          </a:p>
        </p:txBody>
      </p:sp>
      <p:sp>
        <p:nvSpPr>
          <p:cNvPr id="34" name="Pil: femkant 33">
            <a:extLst>
              <a:ext uri="{FF2B5EF4-FFF2-40B4-BE49-F238E27FC236}">
                <a16:creationId xmlns:a16="http://schemas.microsoft.com/office/drawing/2014/main" id="{9F107D73-6967-4FE0-B9BD-2AC100114977}"/>
              </a:ext>
            </a:extLst>
          </p:cNvPr>
          <p:cNvSpPr/>
          <p:nvPr/>
        </p:nvSpPr>
        <p:spPr>
          <a:xfrm>
            <a:off x="8016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25</a:t>
            </a:r>
            <a:endParaRPr lang="en-US" sz="900" dirty="0"/>
          </a:p>
        </p:txBody>
      </p:sp>
      <p:sp>
        <p:nvSpPr>
          <p:cNvPr id="35" name="Pil: femkant 34">
            <a:extLst>
              <a:ext uri="{FF2B5EF4-FFF2-40B4-BE49-F238E27FC236}">
                <a16:creationId xmlns:a16="http://schemas.microsoft.com/office/drawing/2014/main" id="{2F446D8E-6683-4ED0-9F16-76883F07C85C}"/>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26</a:t>
            </a:r>
            <a:endParaRPr lang="en-US" sz="900" dirty="0">
              <a:solidFill>
                <a:schemeClr val="accent3"/>
              </a:solidFill>
            </a:endParaRPr>
          </a:p>
        </p:txBody>
      </p:sp>
      <p:sp>
        <p:nvSpPr>
          <p:cNvPr id="36" name="Rektangel 35">
            <a:extLst>
              <a:ext uri="{FF2B5EF4-FFF2-40B4-BE49-F238E27FC236}">
                <a16:creationId xmlns:a16="http://schemas.microsoft.com/office/drawing/2014/main" id="{A23A01E0-8B57-4515-8D38-D5AD9AB7EA5A}"/>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27</a:t>
            </a:r>
            <a:endParaRPr lang="en-US" sz="900" dirty="0"/>
          </a:p>
        </p:txBody>
      </p:sp>
    </p:spTree>
    <p:extLst>
      <p:ext uri="{BB962C8B-B14F-4D97-AF65-F5344CB8AC3E}">
        <p14:creationId xmlns:p14="http://schemas.microsoft.com/office/powerpoint/2010/main" val="278553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p:txBody>
          <a:bodyPr>
            <a:normAutofit/>
          </a:bodyPr>
          <a:lstStyle/>
          <a:p>
            <a:r>
              <a:rPr lang="nb-NO" sz="2400" b="0" dirty="0" err="1"/>
              <a:t>Limitations</a:t>
            </a:r>
            <a:r>
              <a:rPr lang="nb-NO" sz="2400" b="0" dirty="0"/>
              <a:t> and </a:t>
            </a:r>
            <a:r>
              <a:rPr lang="nb-NO" sz="2400" b="0" dirty="0" err="1"/>
              <a:t>further</a:t>
            </a:r>
            <a:r>
              <a:rPr lang="nb-NO" sz="2400" b="0" dirty="0"/>
              <a:t> </a:t>
            </a:r>
            <a:r>
              <a:rPr lang="nb-NO" sz="2400" b="0" dirty="0" err="1"/>
              <a:t>research</a:t>
            </a:r>
            <a:endParaRPr lang="en-US" sz="2800" b="0" dirty="0"/>
          </a:p>
        </p:txBody>
      </p:sp>
      <p:sp>
        <p:nvSpPr>
          <p:cNvPr id="3" name="Plassholder for innhold 2">
            <a:extLst>
              <a:ext uri="{FF2B5EF4-FFF2-40B4-BE49-F238E27FC236}">
                <a16:creationId xmlns:a16="http://schemas.microsoft.com/office/drawing/2014/main" id="{3DF8FDBA-50E4-423C-A372-69B385855CD5}"/>
              </a:ext>
            </a:extLst>
          </p:cNvPr>
          <p:cNvSpPr>
            <a:spLocks noGrp="1"/>
          </p:cNvSpPr>
          <p:nvPr>
            <p:ph sz="half" idx="1"/>
          </p:nvPr>
        </p:nvSpPr>
        <p:spPr>
          <a:xfrm>
            <a:off x="1114712" y="1200151"/>
            <a:ext cx="3835328" cy="3394472"/>
          </a:xfrm>
        </p:spPr>
        <p:txBody>
          <a:bodyPr>
            <a:normAutofit/>
          </a:bodyPr>
          <a:lstStyle/>
          <a:p>
            <a:pPr>
              <a:lnSpc>
                <a:spcPct val="120000"/>
              </a:lnSpc>
            </a:pPr>
            <a:r>
              <a:rPr lang="en-US" sz="2000" dirty="0"/>
              <a:t>Limitation: </a:t>
            </a:r>
          </a:p>
          <a:p>
            <a:pPr lvl="1">
              <a:lnSpc>
                <a:spcPct val="120000"/>
              </a:lnSpc>
            </a:pPr>
            <a:r>
              <a:rPr lang="en-US" sz="1600" dirty="0"/>
              <a:t>Studied at a conceptual level, need experiences from implementations</a:t>
            </a:r>
          </a:p>
          <a:p>
            <a:pPr>
              <a:lnSpc>
                <a:spcPct val="120000"/>
              </a:lnSpc>
            </a:pPr>
            <a:r>
              <a:rPr lang="en-US" sz="2000" dirty="0"/>
              <a:t>Further research:</a:t>
            </a:r>
          </a:p>
          <a:p>
            <a:pPr lvl="1">
              <a:lnSpc>
                <a:spcPct val="120000"/>
              </a:lnSpc>
            </a:pPr>
            <a:r>
              <a:rPr lang="en-US" sz="1600" dirty="0"/>
              <a:t>Common core concepts</a:t>
            </a:r>
          </a:p>
          <a:p>
            <a:pPr lvl="1">
              <a:lnSpc>
                <a:spcPct val="120000"/>
              </a:lnSpc>
            </a:pPr>
            <a:r>
              <a:rPr lang="en-US" sz="1600" dirty="0"/>
              <a:t>Use of OWL Ontologies</a:t>
            </a:r>
          </a:p>
          <a:p>
            <a:pPr lvl="1">
              <a:lnSpc>
                <a:spcPct val="120000"/>
              </a:lnSpc>
            </a:pPr>
            <a:r>
              <a:rPr lang="en-US" sz="1600" dirty="0"/>
              <a:t>Higher levels of interoperability</a:t>
            </a:r>
          </a:p>
          <a:p>
            <a:pPr lvl="1">
              <a:lnSpc>
                <a:spcPct val="120000"/>
              </a:lnSpc>
            </a:pPr>
            <a:r>
              <a:rPr lang="en-US" sz="1600" dirty="0"/>
              <a:t>Other application domains</a:t>
            </a:r>
          </a:p>
        </p:txBody>
      </p:sp>
      <p:pic>
        <p:nvPicPr>
          <p:cNvPr id="9" name="Bilde 8">
            <a:extLst>
              <a:ext uri="{FF2B5EF4-FFF2-40B4-BE49-F238E27FC236}">
                <a16:creationId xmlns:a16="http://schemas.microsoft.com/office/drawing/2014/main" id="{E404B797-3D0C-4248-930A-8E44B7C6A11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pic>
        <p:nvPicPr>
          <p:cNvPr id="8" name="Plassholder for innhold 7">
            <a:extLst>
              <a:ext uri="{FF2B5EF4-FFF2-40B4-BE49-F238E27FC236}">
                <a16:creationId xmlns:a16="http://schemas.microsoft.com/office/drawing/2014/main" id="{F1F2BA6D-577E-4DEF-880D-EBDE51F78990}"/>
              </a:ext>
            </a:extLst>
          </p:cNvPr>
          <p:cNvPicPr>
            <a:picLocks noGrp="1" noChangeAspect="1"/>
          </p:cNvPicPr>
          <p:nvPr>
            <p:ph sz="half" idx="2"/>
          </p:nvPr>
        </p:nvPicPr>
        <p:blipFill rotWithShape="1">
          <a:blip r:embed="rId5" cstate="hqprint">
            <a:extLst>
              <a:ext uri="{28A0092B-C50C-407E-A947-70E740481C1C}">
                <a14:useLocalDpi xmlns:a14="http://schemas.microsoft.com/office/drawing/2010/main"/>
              </a:ext>
            </a:extLst>
          </a:blip>
          <a:srcRect b="-1"/>
          <a:stretch/>
        </p:blipFill>
        <p:spPr>
          <a:xfrm>
            <a:off x="5050052" y="1795737"/>
            <a:ext cx="3673475" cy="2223504"/>
          </a:xfrm>
          <a:prstGeom prst="rect">
            <a:avLst/>
          </a:prstGeom>
        </p:spPr>
      </p:pic>
      <p:sp>
        <p:nvSpPr>
          <p:cNvPr id="11" name="TekstSylinder 10">
            <a:extLst>
              <a:ext uri="{FF2B5EF4-FFF2-40B4-BE49-F238E27FC236}">
                <a16:creationId xmlns:a16="http://schemas.microsoft.com/office/drawing/2014/main" id="{F9FD82A9-CC4D-4179-9B09-2AEF14B6442E}"/>
              </a:ext>
            </a:extLst>
          </p:cNvPr>
          <p:cNvSpPr txBox="1"/>
          <p:nvPr/>
        </p:nvSpPr>
        <p:spPr>
          <a:xfrm>
            <a:off x="4950040" y="4019241"/>
            <a:ext cx="1936749" cy="215444"/>
          </a:xfrm>
          <a:prstGeom prst="rect">
            <a:avLst/>
          </a:prstGeom>
          <a:noFill/>
        </p:spPr>
        <p:txBody>
          <a:bodyPr wrap="none" rtlCol="0">
            <a:spAutoFit/>
          </a:bodyPr>
          <a:lstStyle/>
          <a:p>
            <a:r>
              <a:rPr lang="nb-NO" sz="800" dirty="0">
                <a:latin typeface="Arial Nova" panose="020B0504020202020204" pitchFamily="34" charset="0"/>
              </a:rPr>
              <a:t>Photo: Knut </a:t>
            </a:r>
            <a:r>
              <a:rPr lang="nb-NO" sz="800" dirty="0" err="1">
                <a:latin typeface="Arial Nova" panose="020B0504020202020204" pitchFamily="34" charset="0"/>
              </a:rPr>
              <a:t>Opeide</a:t>
            </a:r>
            <a:r>
              <a:rPr lang="nb-NO" sz="800" dirty="0">
                <a:latin typeface="Arial Nova" panose="020B0504020202020204" pitchFamily="34" charset="0"/>
              </a:rPr>
              <a:t>, Statens vegvesen</a:t>
            </a:r>
            <a:endParaRPr lang="en-US" sz="800" dirty="0">
              <a:latin typeface="Arial Nova" panose="020B0504020202020204" pitchFamily="34" charset="0"/>
            </a:endParaRPr>
          </a:p>
        </p:txBody>
      </p:sp>
      <p:sp>
        <p:nvSpPr>
          <p:cNvPr id="66" name="Pil: femkant 65">
            <a:extLst>
              <a:ext uri="{FF2B5EF4-FFF2-40B4-BE49-F238E27FC236}">
                <a16:creationId xmlns:a16="http://schemas.microsoft.com/office/drawing/2014/main" id="{6F8FC75C-3217-46E4-BC82-3E9618915B3F}"/>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67" name="Pil: femkant 66">
            <a:extLst>
              <a:ext uri="{FF2B5EF4-FFF2-40B4-BE49-F238E27FC236}">
                <a16:creationId xmlns:a16="http://schemas.microsoft.com/office/drawing/2014/main" id="{F8F06FB6-70B0-47D3-86AC-288CE519BD54}"/>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68" name="Pil: femkant 67">
            <a:extLst>
              <a:ext uri="{FF2B5EF4-FFF2-40B4-BE49-F238E27FC236}">
                <a16:creationId xmlns:a16="http://schemas.microsoft.com/office/drawing/2014/main" id="{A7376C85-F355-4E30-B8CD-6CE86D975F66}"/>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69" name="Pil: femkant 68">
            <a:extLst>
              <a:ext uri="{FF2B5EF4-FFF2-40B4-BE49-F238E27FC236}">
                <a16:creationId xmlns:a16="http://schemas.microsoft.com/office/drawing/2014/main" id="{847FBD24-1D40-4679-8359-9E0370B30A85}"/>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70" name="Pil: femkant 69">
            <a:extLst>
              <a:ext uri="{FF2B5EF4-FFF2-40B4-BE49-F238E27FC236}">
                <a16:creationId xmlns:a16="http://schemas.microsoft.com/office/drawing/2014/main" id="{3AB0D695-590A-4549-96C8-6F8798E4A0E1}"/>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71" name="Pil: femkant 70">
            <a:extLst>
              <a:ext uri="{FF2B5EF4-FFF2-40B4-BE49-F238E27FC236}">
                <a16:creationId xmlns:a16="http://schemas.microsoft.com/office/drawing/2014/main" id="{FF7B2F15-B591-4215-9E21-160348B7747F}"/>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72" name="Pil: femkant 71">
            <a:extLst>
              <a:ext uri="{FF2B5EF4-FFF2-40B4-BE49-F238E27FC236}">
                <a16:creationId xmlns:a16="http://schemas.microsoft.com/office/drawing/2014/main" id="{60520B2B-E43B-4EE3-968A-2DB9A66C8AFA}"/>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73" name="Pil: femkant 72">
            <a:extLst>
              <a:ext uri="{FF2B5EF4-FFF2-40B4-BE49-F238E27FC236}">
                <a16:creationId xmlns:a16="http://schemas.microsoft.com/office/drawing/2014/main" id="{19DE6E98-4E6E-4DB1-9668-0BCDAB61FBF7}"/>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74" name="Pil: femkant 73">
            <a:extLst>
              <a:ext uri="{FF2B5EF4-FFF2-40B4-BE49-F238E27FC236}">
                <a16:creationId xmlns:a16="http://schemas.microsoft.com/office/drawing/2014/main" id="{7991592C-2D14-49B9-811C-2C5D44D8C928}"/>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75" name="Pil: femkant 74">
            <a:extLst>
              <a:ext uri="{FF2B5EF4-FFF2-40B4-BE49-F238E27FC236}">
                <a16:creationId xmlns:a16="http://schemas.microsoft.com/office/drawing/2014/main" id="{41B9E11E-CFB9-4AEF-864D-E428BA20D750}"/>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76" name="Pil: femkant 75">
            <a:extLst>
              <a:ext uri="{FF2B5EF4-FFF2-40B4-BE49-F238E27FC236}">
                <a16:creationId xmlns:a16="http://schemas.microsoft.com/office/drawing/2014/main" id="{5BC437CE-460F-4415-A193-59E7E9706D0F}"/>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77" name="Pil: femkant 76">
            <a:extLst>
              <a:ext uri="{FF2B5EF4-FFF2-40B4-BE49-F238E27FC236}">
                <a16:creationId xmlns:a16="http://schemas.microsoft.com/office/drawing/2014/main" id="{91054539-D588-41A6-9DE8-48D4D92FC45A}"/>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78" name="Pil: femkant 77">
            <a:extLst>
              <a:ext uri="{FF2B5EF4-FFF2-40B4-BE49-F238E27FC236}">
                <a16:creationId xmlns:a16="http://schemas.microsoft.com/office/drawing/2014/main" id="{42A452A8-7523-4EB6-A628-043BCE614C1A}"/>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79" name="Pil: femkant 78">
            <a:extLst>
              <a:ext uri="{FF2B5EF4-FFF2-40B4-BE49-F238E27FC236}">
                <a16:creationId xmlns:a16="http://schemas.microsoft.com/office/drawing/2014/main" id="{D65C20FB-02FD-4409-B74D-AFE340119A46}"/>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80" name="Pil: femkant 79">
            <a:extLst>
              <a:ext uri="{FF2B5EF4-FFF2-40B4-BE49-F238E27FC236}">
                <a16:creationId xmlns:a16="http://schemas.microsoft.com/office/drawing/2014/main" id="{1F45F779-FA1A-48D5-B92B-7D12B7ED6FB1}"/>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81" name="Pil: femkant 80">
            <a:extLst>
              <a:ext uri="{FF2B5EF4-FFF2-40B4-BE49-F238E27FC236}">
                <a16:creationId xmlns:a16="http://schemas.microsoft.com/office/drawing/2014/main" id="{2004915A-9417-4576-A12C-D8B707372FA4}"/>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16</a:t>
            </a:r>
            <a:endParaRPr lang="en-US" sz="900" dirty="0">
              <a:solidFill>
                <a:schemeClr val="accent3"/>
              </a:solidFill>
            </a:endParaRPr>
          </a:p>
        </p:txBody>
      </p:sp>
      <p:sp>
        <p:nvSpPr>
          <p:cNvPr id="82" name="Pil: femkant 81">
            <a:extLst>
              <a:ext uri="{FF2B5EF4-FFF2-40B4-BE49-F238E27FC236}">
                <a16:creationId xmlns:a16="http://schemas.microsoft.com/office/drawing/2014/main" id="{343691AF-C0DC-45F6-8F30-BDF18631DF39}"/>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17</a:t>
            </a:r>
            <a:endParaRPr lang="en-US" sz="900" dirty="0">
              <a:solidFill>
                <a:schemeClr val="accent3"/>
              </a:solidFill>
            </a:endParaRPr>
          </a:p>
        </p:txBody>
      </p:sp>
      <p:sp>
        <p:nvSpPr>
          <p:cNvPr id="83" name="Pil: femkant 82">
            <a:extLst>
              <a:ext uri="{FF2B5EF4-FFF2-40B4-BE49-F238E27FC236}">
                <a16:creationId xmlns:a16="http://schemas.microsoft.com/office/drawing/2014/main" id="{05B5BAB3-9A24-4CD4-8402-E2F4B0A43DA4}"/>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18</a:t>
            </a:r>
            <a:endParaRPr lang="en-US" sz="900" dirty="0">
              <a:solidFill>
                <a:schemeClr val="accent3"/>
              </a:solidFill>
            </a:endParaRPr>
          </a:p>
        </p:txBody>
      </p:sp>
      <p:sp>
        <p:nvSpPr>
          <p:cNvPr id="84" name="Pil: femkant 83">
            <a:extLst>
              <a:ext uri="{FF2B5EF4-FFF2-40B4-BE49-F238E27FC236}">
                <a16:creationId xmlns:a16="http://schemas.microsoft.com/office/drawing/2014/main" id="{0EA3379A-F7D4-4074-A5CE-DA30B6984928}"/>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19</a:t>
            </a:r>
            <a:endParaRPr lang="en-US" sz="900" dirty="0">
              <a:solidFill>
                <a:schemeClr val="accent3"/>
              </a:solidFill>
            </a:endParaRPr>
          </a:p>
        </p:txBody>
      </p:sp>
      <p:sp>
        <p:nvSpPr>
          <p:cNvPr id="85" name="Pil: femkant 84">
            <a:extLst>
              <a:ext uri="{FF2B5EF4-FFF2-40B4-BE49-F238E27FC236}">
                <a16:creationId xmlns:a16="http://schemas.microsoft.com/office/drawing/2014/main" id="{152E00FF-99B8-47E9-9B90-19587301AA78}"/>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20</a:t>
            </a:r>
            <a:endParaRPr lang="en-US" sz="900" dirty="0">
              <a:solidFill>
                <a:schemeClr val="accent3"/>
              </a:solidFill>
            </a:endParaRPr>
          </a:p>
        </p:txBody>
      </p:sp>
      <p:sp>
        <p:nvSpPr>
          <p:cNvPr id="86" name="Pil: femkant 85">
            <a:extLst>
              <a:ext uri="{FF2B5EF4-FFF2-40B4-BE49-F238E27FC236}">
                <a16:creationId xmlns:a16="http://schemas.microsoft.com/office/drawing/2014/main" id="{97E7E67A-FE05-4B8A-8732-6962CA5FEEA6}"/>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22</a:t>
            </a:r>
            <a:endParaRPr lang="en-US" sz="900" dirty="0">
              <a:solidFill>
                <a:schemeClr val="accent3"/>
              </a:solidFill>
            </a:endParaRPr>
          </a:p>
        </p:txBody>
      </p:sp>
      <p:sp>
        <p:nvSpPr>
          <p:cNvPr id="87" name="Pil: femkant 86">
            <a:extLst>
              <a:ext uri="{FF2B5EF4-FFF2-40B4-BE49-F238E27FC236}">
                <a16:creationId xmlns:a16="http://schemas.microsoft.com/office/drawing/2014/main" id="{7508BE29-3B56-485E-9E16-790CB937ECB1}"/>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23</a:t>
            </a:r>
            <a:endParaRPr lang="en-US" sz="900" dirty="0">
              <a:solidFill>
                <a:schemeClr val="accent3"/>
              </a:solidFill>
            </a:endParaRPr>
          </a:p>
        </p:txBody>
      </p:sp>
      <p:sp>
        <p:nvSpPr>
          <p:cNvPr id="88" name="Pil: femkant 87">
            <a:extLst>
              <a:ext uri="{FF2B5EF4-FFF2-40B4-BE49-F238E27FC236}">
                <a16:creationId xmlns:a16="http://schemas.microsoft.com/office/drawing/2014/main" id="{046F0B8A-5DA4-4FD6-9497-5ADC0CACE368}"/>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24</a:t>
            </a:r>
            <a:endParaRPr lang="en-US" sz="900" dirty="0">
              <a:solidFill>
                <a:schemeClr val="accent3"/>
              </a:solidFill>
            </a:endParaRPr>
          </a:p>
        </p:txBody>
      </p:sp>
      <p:sp>
        <p:nvSpPr>
          <p:cNvPr id="89" name="Pil: femkant 88">
            <a:extLst>
              <a:ext uri="{FF2B5EF4-FFF2-40B4-BE49-F238E27FC236}">
                <a16:creationId xmlns:a16="http://schemas.microsoft.com/office/drawing/2014/main" id="{1F12614C-D059-40B0-8DC2-D10D00A685F8}"/>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25</a:t>
            </a:r>
            <a:endParaRPr lang="en-US" sz="900" dirty="0">
              <a:solidFill>
                <a:schemeClr val="accent3"/>
              </a:solidFill>
            </a:endParaRPr>
          </a:p>
        </p:txBody>
      </p:sp>
      <p:sp>
        <p:nvSpPr>
          <p:cNvPr id="90" name="Pil: femkant 89">
            <a:extLst>
              <a:ext uri="{FF2B5EF4-FFF2-40B4-BE49-F238E27FC236}">
                <a16:creationId xmlns:a16="http://schemas.microsoft.com/office/drawing/2014/main" id="{372141AD-3223-4EEF-B052-F38985C3C576}"/>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26</a:t>
            </a:r>
            <a:endParaRPr lang="en-US" sz="900" dirty="0">
              <a:solidFill>
                <a:schemeClr val="accent3"/>
              </a:solidFill>
            </a:endParaRPr>
          </a:p>
        </p:txBody>
      </p:sp>
      <p:sp>
        <p:nvSpPr>
          <p:cNvPr id="91" name="Pil: femkant 90">
            <a:extLst>
              <a:ext uri="{FF2B5EF4-FFF2-40B4-BE49-F238E27FC236}">
                <a16:creationId xmlns:a16="http://schemas.microsoft.com/office/drawing/2014/main" id="{A17AC48B-5E05-45FF-80B2-F1A8AFCFD41E}"/>
              </a:ext>
            </a:extLst>
          </p:cNvPr>
          <p:cNvSpPr/>
          <p:nvPr/>
        </p:nvSpPr>
        <p:spPr>
          <a:xfrm>
            <a:off x="8322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t>26</a:t>
            </a:r>
            <a:endParaRPr lang="en-US" sz="900" dirty="0"/>
          </a:p>
        </p:txBody>
      </p:sp>
      <p:sp>
        <p:nvSpPr>
          <p:cNvPr id="92" name="Rektangel 91">
            <a:extLst>
              <a:ext uri="{FF2B5EF4-FFF2-40B4-BE49-F238E27FC236}">
                <a16:creationId xmlns:a16="http://schemas.microsoft.com/office/drawing/2014/main" id="{9D95F582-219E-478A-A604-2C629F1E87AD}"/>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bg1"/>
                </a:solidFill>
              </a:rPr>
              <a:t>27</a:t>
            </a:r>
            <a:endParaRPr lang="en-US" sz="900" dirty="0">
              <a:solidFill>
                <a:schemeClr val="bg1"/>
              </a:solidFill>
            </a:endParaRPr>
          </a:p>
        </p:txBody>
      </p:sp>
    </p:spTree>
    <p:extLst>
      <p:ext uri="{BB962C8B-B14F-4D97-AF65-F5344CB8AC3E}">
        <p14:creationId xmlns:p14="http://schemas.microsoft.com/office/powerpoint/2010/main" val="1060266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29FA0B32-856B-43AF-A368-028D6237ABA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1"/>
          <a:stretch/>
        </p:blipFill>
        <p:spPr>
          <a:xfrm>
            <a:off x="645602" y="0"/>
            <a:ext cx="8498398" cy="5143501"/>
          </a:xfrm>
          <a:prstGeom prst="rect">
            <a:avLst/>
          </a:prstGeom>
        </p:spPr>
      </p:pic>
      <p:pic>
        <p:nvPicPr>
          <p:cNvPr id="12" name="Bilde 11" descr="stripe_tekst_eng_16_9.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645602" cy="5143500"/>
          </a:xfrm>
          <a:prstGeom prst="rect">
            <a:avLst/>
          </a:prstGeom>
        </p:spPr>
      </p:pic>
      <p:grpSp>
        <p:nvGrpSpPr>
          <p:cNvPr id="13" name="Gruppe 12">
            <a:extLst>
              <a:ext uri="{FF2B5EF4-FFF2-40B4-BE49-F238E27FC236}">
                <a16:creationId xmlns:a16="http://schemas.microsoft.com/office/drawing/2014/main" id="{B3AD9B44-2F5E-4168-8B67-28D64BD9B14E}"/>
              </a:ext>
            </a:extLst>
          </p:cNvPr>
          <p:cNvGrpSpPr/>
          <p:nvPr/>
        </p:nvGrpSpPr>
        <p:grpSpPr>
          <a:xfrm>
            <a:off x="4850781" y="3363638"/>
            <a:ext cx="4071003" cy="1506924"/>
            <a:chOff x="4186846" y="3024201"/>
            <a:chExt cx="4071003" cy="1506924"/>
          </a:xfrm>
        </p:grpSpPr>
        <p:sp>
          <p:nvSpPr>
            <p:cNvPr id="14" name="TekstSylinder 13">
              <a:extLst>
                <a:ext uri="{FF2B5EF4-FFF2-40B4-BE49-F238E27FC236}">
                  <a16:creationId xmlns:a16="http://schemas.microsoft.com/office/drawing/2014/main" id="{C886E55D-2AAB-4F2E-BA46-C040440540F0}"/>
                </a:ext>
              </a:extLst>
            </p:cNvPr>
            <p:cNvSpPr txBox="1"/>
            <p:nvPr/>
          </p:nvSpPr>
          <p:spPr>
            <a:xfrm>
              <a:off x="4186846" y="3024201"/>
              <a:ext cx="4071003" cy="1506924"/>
            </a:xfrm>
            <a:prstGeom prst="rect">
              <a:avLst/>
            </a:prstGeom>
            <a:solidFill>
              <a:sysClr val="window" lastClr="FFFFFF"/>
            </a:solidFill>
            <a:ln>
              <a:solidFill>
                <a:sysClr val="windowText" lastClr="000000"/>
              </a:solidFill>
            </a:ln>
          </p:spPr>
          <p:txBody>
            <a:bodyPr wrap="square" lIns="108000" tIns="108000" rIns="108000" bIns="108000" rtlCol="0">
              <a:spAutoFit/>
            </a:bodyPr>
            <a:lstStyle/>
            <a:p>
              <a:pPr marL="1079784" marR="0" lvl="0" indent="0" defTabSz="342900" eaLnBrk="1" fontAlgn="auto" latinLnBrk="0" hangingPunct="1">
                <a:lnSpc>
                  <a:spcPct val="100000"/>
                </a:lnSpc>
                <a:spcAft>
                  <a:spcPts val="300"/>
                </a:spcAft>
                <a:buClrTx/>
                <a:buSzTx/>
                <a:buFontTx/>
                <a:buNone/>
                <a:tabLst/>
                <a:defRPr/>
              </a:pPr>
              <a:r>
                <a:rPr kumimoji="0" lang="nb-NO" sz="1400" b="0" i="0" u="none" strike="noStrike" kern="0" cap="none" spc="0" normalizeH="0" baseline="0" noProof="0" dirty="0">
                  <a:ln>
                    <a:noFill/>
                  </a:ln>
                  <a:solidFill>
                    <a:prstClr val="black"/>
                  </a:solidFill>
                  <a:effectLst/>
                  <a:uLnTx/>
                  <a:uFillTx/>
                  <a:latin typeface="Arial Nova" panose="020B0604020202020204" pitchFamily="34" charset="0"/>
                  <a:cs typeface="Calibri" panose="020F0502020204030204" pitchFamily="34" charset="0"/>
                </a:rPr>
                <a:t>Knut Jetlund</a:t>
              </a:r>
            </a:p>
            <a:p>
              <a:pPr marL="1079784" lvl="0" defTabSz="342900">
                <a:spcAft>
                  <a:spcPts val="300"/>
                </a:spcAft>
                <a:defRPr/>
              </a:pPr>
              <a:r>
                <a:rPr lang="nb-NO" sz="1000" dirty="0">
                  <a:latin typeface="Arial Nova" panose="020B0604020202020204" pitchFamily="34" charset="0"/>
                  <a:cs typeface="Calibri" panose="020F0502020204030204" pitchFamily="34" charset="0"/>
                </a:rPr>
                <a:t>Norwegian </a:t>
              </a:r>
              <a:r>
                <a:rPr lang="nb-NO" sz="1000" dirty="0" err="1">
                  <a:latin typeface="Arial Nova" panose="020B0604020202020204" pitchFamily="34" charset="0"/>
                  <a:cs typeface="Calibri" panose="020F0502020204030204" pitchFamily="34" charset="0"/>
                </a:rPr>
                <a:t>University</a:t>
              </a:r>
              <a:r>
                <a:rPr lang="nb-NO" sz="1000" dirty="0">
                  <a:latin typeface="Arial Nova" panose="020B0604020202020204" pitchFamily="34" charset="0"/>
                  <a:cs typeface="Calibri" panose="020F0502020204030204" pitchFamily="34" charset="0"/>
                </a:rPr>
                <a:t> of Science and Technology</a:t>
              </a:r>
              <a:endParaRPr kumimoji="0" lang="nb-NO" sz="1000" b="0" i="0" u="none" strike="noStrike" kern="0" cap="none" spc="0" normalizeH="0" baseline="0" noProof="0" dirty="0">
                <a:ln>
                  <a:noFill/>
                </a:ln>
                <a:solidFill>
                  <a:prstClr val="black"/>
                </a:solidFill>
                <a:effectLst/>
                <a:uLnTx/>
                <a:uFillTx/>
                <a:latin typeface="Arial Nova" panose="020B0604020202020204" pitchFamily="34" charset="0"/>
                <a:cs typeface="Calibri" panose="020F0502020204030204" pitchFamily="34" charset="0"/>
              </a:endParaRPr>
            </a:p>
            <a:p>
              <a:pPr marL="1079784" lvl="0" defTabSz="342900">
                <a:spcAft>
                  <a:spcPts val="300"/>
                </a:spcAft>
                <a:defRPr/>
              </a:pPr>
              <a:r>
                <a:rPr lang="nb-NO" sz="1000" dirty="0">
                  <a:latin typeface="Arial Nova" panose="020B0604020202020204" pitchFamily="34" charset="0"/>
                  <a:cs typeface="Calibri" panose="020F0502020204030204" pitchFamily="34" charset="0"/>
                </a:rPr>
                <a:t>Norwegian Public Roads Administration</a:t>
              </a:r>
            </a:p>
            <a:p>
              <a:pPr marL="1079784" lvl="0" defTabSz="342900">
                <a:spcAft>
                  <a:spcPts val="300"/>
                </a:spcAft>
                <a:defRPr/>
              </a:pPr>
              <a:endParaRPr kumimoji="0" lang="nb-NO" sz="1000" b="0" i="0" u="none" strike="noStrike" kern="0" cap="none" spc="0" normalizeH="0" baseline="0" noProof="0" dirty="0">
                <a:ln>
                  <a:noFill/>
                </a:ln>
                <a:solidFill>
                  <a:prstClr val="black"/>
                </a:solidFill>
                <a:effectLst/>
                <a:uLnTx/>
                <a:uFillTx/>
                <a:latin typeface="Arial Nova" panose="020B0604020202020204" pitchFamily="34" charset="0"/>
                <a:cs typeface="Calibri" panose="020F0502020204030204" pitchFamily="34" charset="0"/>
              </a:endParaRPr>
            </a:p>
            <a:p>
              <a:pPr marL="1079784" marR="0" lvl="0" indent="0" defTabSz="342900" eaLnBrk="1" fontAlgn="auto" latinLnBrk="0" hangingPunct="1">
                <a:lnSpc>
                  <a:spcPct val="100000"/>
                </a:lnSpc>
                <a:spcAft>
                  <a:spcPts val="300"/>
                </a:spcAft>
                <a:buClrTx/>
                <a:buSzTx/>
                <a:buFontTx/>
                <a:buNone/>
                <a:tabLst/>
                <a:defRPr/>
              </a:pPr>
              <a:r>
                <a:rPr kumimoji="0" lang="nb-NO" sz="825" b="0" i="0" u="none" strike="noStrike" kern="0" cap="none" spc="0" normalizeH="0" baseline="0" noProof="0" dirty="0">
                  <a:ln>
                    <a:noFill/>
                  </a:ln>
                  <a:solidFill>
                    <a:prstClr val="black"/>
                  </a:solidFill>
                  <a:effectLst/>
                  <a:uLnTx/>
                  <a:uFillTx/>
                  <a:latin typeface="Arial Nova" panose="020B0604020202020204" pitchFamily="34" charset="0"/>
                  <a:cs typeface="Calibri" panose="020F0502020204030204" pitchFamily="34" charset="0"/>
                  <a:hlinkClick r:id="rId5"/>
                </a:rPr>
                <a:t>knut.jetlund@vegvesen.no</a:t>
              </a:r>
              <a:r>
                <a:rPr kumimoji="0" lang="nb-NO" sz="825" b="0" i="0" u="none" strike="noStrike" kern="0" cap="none" spc="0" normalizeH="0" baseline="0" noProof="0" dirty="0">
                  <a:ln>
                    <a:noFill/>
                  </a:ln>
                  <a:solidFill>
                    <a:prstClr val="black"/>
                  </a:solidFill>
                  <a:effectLst/>
                  <a:uLnTx/>
                  <a:uFillTx/>
                  <a:latin typeface="Arial Nova" panose="020B0604020202020204" pitchFamily="34" charset="0"/>
                  <a:cs typeface="Calibri" panose="020F0502020204030204" pitchFamily="34" charset="0"/>
                </a:rPr>
                <a:t> </a:t>
              </a:r>
            </a:p>
            <a:p>
              <a:pPr marL="1079784" marR="0" lvl="0" indent="0" defTabSz="342900" eaLnBrk="1" fontAlgn="auto" latinLnBrk="0" hangingPunct="1">
                <a:lnSpc>
                  <a:spcPct val="100000"/>
                </a:lnSpc>
                <a:spcAft>
                  <a:spcPts val="300"/>
                </a:spcAft>
                <a:buClrTx/>
                <a:buSzTx/>
                <a:buFontTx/>
                <a:buNone/>
                <a:tabLst/>
                <a:defRPr/>
              </a:pPr>
              <a:r>
                <a:rPr kumimoji="0" lang="nb-NO" sz="825" b="0" i="0" u="none" strike="noStrike" kern="0" cap="none" spc="0" normalizeH="0" baseline="0" noProof="0" dirty="0" err="1">
                  <a:ln>
                    <a:noFill/>
                  </a:ln>
                  <a:solidFill>
                    <a:prstClr val="black"/>
                  </a:solidFill>
                  <a:effectLst/>
                  <a:uLnTx/>
                  <a:uFillTx/>
                  <a:latin typeface="Arial Nova" panose="020B0604020202020204" pitchFamily="34" charset="0"/>
                  <a:cs typeface="Calibri" panose="020F0502020204030204" pitchFamily="34" charset="0"/>
                </a:rPr>
                <a:t>Twitter</a:t>
              </a:r>
              <a:r>
                <a:rPr kumimoji="0" lang="nb-NO" sz="825" b="0" i="0" u="none" strike="noStrike" kern="0" cap="none" spc="0" normalizeH="0" baseline="0" noProof="0" dirty="0">
                  <a:ln>
                    <a:noFill/>
                  </a:ln>
                  <a:solidFill>
                    <a:prstClr val="black"/>
                  </a:solidFill>
                  <a:effectLst/>
                  <a:uLnTx/>
                  <a:uFillTx/>
                  <a:latin typeface="Arial Nova" panose="020B0604020202020204" pitchFamily="34" charset="0"/>
                  <a:cs typeface="Calibri" panose="020F0502020204030204" pitchFamily="34" charset="0"/>
                </a:rPr>
                <a:t>: </a:t>
              </a:r>
              <a:r>
                <a:rPr kumimoji="0" lang="nb-NO" sz="825" b="0" i="0" u="none" strike="noStrike" kern="0" cap="none" spc="0" normalizeH="0" baseline="0" noProof="0" dirty="0">
                  <a:ln>
                    <a:noFill/>
                  </a:ln>
                  <a:solidFill>
                    <a:prstClr val="black"/>
                  </a:solidFill>
                  <a:effectLst/>
                  <a:uLnTx/>
                  <a:uFillTx/>
                  <a:latin typeface="Arial Nova" panose="020B0604020202020204" pitchFamily="34" charset="0"/>
                  <a:cs typeface="Calibri" panose="020F0502020204030204" pitchFamily="34" charset="0"/>
                  <a:hlinkClick r:id="rId6"/>
                </a:rPr>
                <a:t>@</a:t>
              </a:r>
              <a:r>
                <a:rPr kumimoji="0" lang="nb-NO" sz="825" b="0" i="0" u="none" strike="noStrike" kern="0" cap="none" spc="0" normalizeH="0" baseline="0" noProof="0" dirty="0" err="1">
                  <a:ln>
                    <a:noFill/>
                  </a:ln>
                  <a:solidFill>
                    <a:prstClr val="black"/>
                  </a:solidFill>
                  <a:effectLst/>
                  <a:uLnTx/>
                  <a:uFillTx/>
                  <a:latin typeface="Arial Nova" panose="020B0604020202020204" pitchFamily="34" charset="0"/>
                  <a:cs typeface="Calibri" panose="020F0502020204030204" pitchFamily="34" charset="0"/>
                  <a:hlinkClick r:id="rId6"/>
                </a:rPr>
                <a:t>Jetgeo</a:t>
              </a:r>
              <a:endParaRPr kumimoji="0" lang="nb-NO" sz="825" b="0" i="0" u="none" strike="noStrike" kern="0" cap="none" spc="0" normalizeH="0" baseline="0" noProof="0" dirty="0">
                <a:ln>
                  <a:noFill/>
                </a:ln>
                <a:solidFill>
                  <a:prstClr val="black"/>
                </a:solidFill>
                <a:effectLst/>
                <a:uLnTx/>
                <a:uFillTx/>
                <a:latin typeface="Arial Nova" panose="020B0604020202020204" pitchFamily="34" charset="0"/>
                <a:cs typeface="Calibri" panose="020F0502020204030204" pitchFamily="34" charset="0"/>
              </a:endParaRPr>
            </a:p>
            <a:p>
              <a:pPr marL="1079784" lvl="0" defTabSz="342900">
                <a:spcAft>
                  <a:spcPts val="300"/>
                </a:spcAft>
                <a:defRPr/>
              </a:pPr>
              <a:r>
                <a:rPr kumimoji="0" lang="nb-NO" sz="825" b="0" i="0" u="none" strike="noStrike" kern="0" cap="none" spc="0" normalizeH="0" baseline="0" noProof="0" dirty="0">
                  <a:ln>
                    <a:noFill/>
                  </a:ln>
                  <a:solidFill>
                    <a:prstClr val="black"/>
                  </a:solidFill>
                  <a:effectLst/>
                  <a:uLnTx/>
                  <a:uFillTx/>
                  <a:latin typeface="Arial Nova" panose="020B0604020202020204" pitchFamily="34" charset="0"/>
                  <a:cs typeface="Calibri" panose="020F0502020204030204" pitchFamily="34" charset="0"/>
                </a:rPr>
                <a:t>LinkedIn</a:t>
              </a:r>
              <a:r>
                <a:rPr lang="nb-NO" sz="825" kern="0" dirty="0">
                  <a:solidFill>
                    <a:prstClr val="black"/>
                  </a:solidFill>
                  <a:latin typeface="Arial Nova" panose="020B0604020202020204" pitchFamily="34" charset="0"/>
                  <a:cs typeface="Calibri" panose="020F0502020204030204" pitchFamily="34" charset="0"/>
                </a:rPr>
                <a:t>: </a:t>
              </a:r>
              <a:r>
                <a:rPr lang="nb-NO" sz="825" kern="0" dirty="0">
                  <a:solidFill>
                    <a:prstClr val="black"/>
                  </a:solidFill>
                  <a:latin typeface="Arial Nova" panose="020B0604020202020204" pitchFamily="34" charset="0"/>
                  <a:cs typeface="Calibri" panose="020F0502020204030204" pitchFamily="34" charset="0"/>
                  <a:hlinkClick r:id="rId7"/>
                </a:rPr>
                <a:t>https://www.linkedin.com/in/knut-jetlund/</a:t>
              </a:r>
              <a:r>
                <a:rPr lang="nb-NO" sz="825" kern="0" dirty="0">
                  <a:solidFill>
                    <a:prstClr val="black"/>
                  </a:solidFill>
                  <a:latin typeface="Arial Nova" panose="020B0604020202020204" pitchFamily="34" charset="0"/>
                  <a:cs typeface="Calibri" panose="020F0502020204030204" pitchFamily="34" charset="0"/>
                </a:rPr>
                <a:t>  </a:t>
              </a:r>
            </a:p>
          </p:txBody>
        </p:sp>
        <p:pic>
          <p:nvPicPr>
            <p:cNvPr id="15" name="Bilde 14">
              <a:extLst>
                <a:ext uri="{FF2B5EF4-FFF2-40B4-BE49-F238E27FC236}">
                  <a16:creationId xmlns:a16="http://schemas.microsoft.com/office/drawing/2014/main" id="{64758CE8-95E3-4280-9894-EA10EE54A509}"/>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rot="5400000">
              <a:off x="4131829" y="3295029"/>
              <a:ext cx="1326803" cy="995102"/>
            </a:xfrm>
            <a:prstGeom prst="rect">
              <a:avLst/>
            </a:prstGeom>
          </p:spPr>
        </p:pic>
      </p:grpSp>
      <p:sp>
        <p:nvSpPr>
          <p:cNvPr id="16" name="TekstSylinder 15">
            <a:extLst>
              <a:ext uri="{FF2B5EF4-FFF2-40B4-BE49-F238E27FC236}">
                <a16:creationId xmlns:a16="http://schemas.microsoft.com/office/drawing/2014/main" id="{F991CA64-9D10-411A-8D48-66B63DC49A32}"/>
              </a:ext>
            </a:extLst>
          </p:cNvPr>
          <p:cNvSpPr txBox="1"/>
          <p:nvPr/>
        </p:nvSpPr>
        <p:spPr>
          <a:xfrm>
            <a:off x="608815" y="4579975"/>
            <a:ext cx="1936749" cy="215444"/>
          </a:xfrm>
          <a:prstGeom prst="rect">
            <a:avLst/>
          </a:prstGeom>
          <a:noFill/>
        </p:spPr>
        <p:txBody>
          <a:bodyPr wrap="none" rtlCol="0">
            <a:spAutoFit/>
          </a:bodyPr>
          <a:lstStyle/>
          <a:p>
            <a:r>
              <a:rPr lang="nb-NO" sz="800" dirty="0">
                <a:latin typeface="Arial Nova" panose="020B0504020202020204" pitchFamily="34" charset="0"/>
              </a:rPr>
              <a:t>Photo: Knut </a:t>
            </a:r>
            <a:r>
              <a:rPr lang="nb-NO" sz="800" dirty="0" err="1">
                <a:latin typeface="Arial Nova" panose="020B0504020202020204" pitchFamily="34" charset="0"/>
              </a:rPr>
              <a:t>Opeide</a:t>
            </a:r>
            <a:r>
              <a:rPr lang="nb-NO" sz="800" dirty="0">
                <a:latin typeface="Arial Nova" panose="020B0504020202020204" pitchFamily="34" charset="0"/>
              </a:rPr>
              <a:t>, Statens vegvesen</a:t>
            </a:r>
            <a:endParaRPr lang="en-US" sz="800" dirty="0">
              <a:latin typeface="Arial Nova" panose="020B0504020202020204" pitchFamily="34" charset="0"/>
            </a:endParaRPr>
          </a:p>
        </p:txBody>
      </p:sp>
      <p:sp>
        <p:nvSpPr>
          <p:cNvPr id="19" name="Tittel 5">
            <a:extLst>
              <a:ext uri="{FF2B5EF4-FFF2-40B4-BE49-F238E27FC236}">
                <a16:creationId xmlns:a16="http://schemas.microsoft.com/office/drawing/2014/main" id="{CDF362BA-3D0E-4DA5-BDCC-35908C81F2E7}"/>
              </a:ext>
            </a:extLst>
          </p:cNvPr>
          <p:cNvSpPr>
            <a:spLocks noGrp="1"/>
          </p:cNvSpPr>
          <p:nvPr>
            <p:ph type="ctrTitle"/>
          </p:nvPr>
        </p:nvSpPr>
        <p:spPr>
          <a:xfrm>
            <a:off x="2906564" y="1422227"/>
            <a:ext cx="2273820" cy="1005346"/>
          </a:xfrm>
          <a:solidFill>
            <a:schemeClr val="bg1">
              <a:alpha val="50000"/>
            </a:schemeClr>
          </a:solidFill>
        </p:spPr>
        <p:txBody>
          <a:bodyPr>
            <a:normAutofit fontScale="90000"/>
          </a:bodyPr>
          <a:lstStyle/>
          <a:p>
            <a:pPr algn="ctr"/>
            <a:r>
              <a:rPr lang="en-US" sz="3200" b="0" dirty="0"/>
              <a:t>Thanks for listening!</a:t>
            </a:r>
          </a:p>
        </p:txBody>
      </p:sp>
      <p:pic>
        <p:nvPicPr>
          <p:cNvPr id="20" name="Bilde 19">
            <a:extLst>
              <a:ext uri="{FF2B5EF4-FFF2-40B4-BE49-F238E27FC236}">
                <a16:creationId xmlns:a16="http://schemas.microsoft.com/office/drawing/2014/main" id="{2BDCB4DD-FD41-4BD8-87CB-3F0B8F683BA6}"/>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14946" y="147499"/>
            <a:ext cx="1266508" cy="952587"/>
          </a:xfrm>
          <a:prstGeom prst="rect">
            <a:avLst/>
          </a:prstGeom>
          <a:effectLst/>
        </p:spPr>
      </p:pic>
      <p:sp>
        <p:nvSpPr>
          <p:cNvPr id="10" name="Pil: femkant 9">
            <a:extLst>
              <a:ext uri="{FF2B5EF4-FFF2-40B4-BE49-F238E27FC236}">
                <a16:creationId xmlns:a16="http://schemas.microsoft.com/office/drawing/2014/main" id="{2207AEB0-D2AE-4E6B-AF72-3854D6D8EB36}"/>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a:t>
            </a:r>
            <a:endParaRPr lang="en-US" sz="900" dirty="0">
              <a:solidFill>
                <a:schemeClr val="accent3"/>
              </a:solidFill>
            </a:endParaRPr>
          </a:p>
        </p:txBody>
      </p:sp>
      <p:sp>
        <p:nvSpPr>
          <p:cNvPr id="11" name="Pil: femkant 10">
            <a:extLst>
              <a:ext uri="{FF2B5EF4-FFF2-40B4-BE49-F238E27FC236}">
                <a16:creationId xmlns:a16="http://schemas.microsoft.com/office/drawing/2014/main" id="{2AFA2F8E-6DC7-4EC4-9EEF-9F4D057AE0B3}"/>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a:t>
            </a:r>
            <a:endParaRPr lang="en-US" sz="900" dirty="0">
              <a:solidFill>
                <a:schemeClr val="accent3"/>
              </a:solidFill>
            </a:endParaRPr>
          </a:p>
        </p:txBody>
      </p:sp>
      <p:sp>
        <p:nvSpPr>
          <p:cNvPr id="17" name="Pil: femkant 16">
            <a:extLst>
              <a:ext uri="{FF2B5EF4-FFF2-40B4-BE49-F238E27FC236}">
                <a16:creationId xmlns:a16="http://schemas.microsoft.com/office/drawing/2014/main" id="{AD1C6C1D-6C48-4D88-A42A-CBF0415769CD}"/>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3</a:t>
            </a:r>
            <a:endParaRPr lang="en-US" sz="900" dirty="0">
              <a:solidFill>
                <a:schemeClr val="accent3"/>
              </a:solidFill>
            </a:endParaRPr>
          </a:p>
        </p:txBody>
      </p:sp>
      <p:sp>
        <p:nvSpPr>
          <p:cNvPr id="18" name="Pil: femkant 17">
            <a:extLst>
              <a:ext uri="{FF2B5EF4-FFF2-40B4-BE49-F238E27FC236}">
                <a16:creationId xmlns:a16="http://schemas.microsoft.com/office/drawing/2014/main" id="{C543D7B1-A057-410B-9C13-5BDA371BC264}"/>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4</a:t>
            </a:r>
            <a:endParaRPr lang="en-US" sz="900" dirty="0">
              <a:solidFill>
                <a:schemeClr val="accent3"/>
              </a:solidFill>
            </a:endParaRPr>
          </a:p>
        </p:txBody>
      </p:sp>
      <p:sp>
        <p:nvSpPr>
          <p:cNvPr id="21" name="Pil: femkant 20">
            <a:extLst>
              <a:ext uri="{FF2B5EF4-FFF2-40B4-BE49-F238E27FC236}">
                <a16:creationId xmlns:a16="http://schemas.microsoft.com/office/drawing/2014/main" id="{4FD97844-CF86-4611-B731-8E356E52D8A2}"/>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5</a:t>
            </a:r>
            <a:endParaRPr lang="en-US" sz="900" dirty="0">
              <a:solidFill>
                <a:schemeClr val="accent3"/>
              </a:solidFill>
            </a:endParaRPr>
          </a:p>
        </p:txBody>
      </p:sp>
      <p:sp>
        <p:nvSpPr>
          <p:cNvPr id="22" name="Pil: femkant 21">
            <a:extLst>
              <a:ext uri="{FF2B5EF4-FFF2-40B4-BE49-F238E27FC236}">
                <a16:creationId xmlns:a16="http://schemas.microsoft.com/office/drawing/2014/main" id="{D8B982CA-3447-43D4-AA72-D50489AF4037}"/>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6</a:t>
            </a:r>
            <a:endParaRPr lang="en-US" sz="900" dirty="0">
              <a:solidFill>
                <a:schemeClr val="accent3"/>
              </a:solidFill>
            </a:endParaRPr>
          </a:p>
        </p:txBody>
      </p:sp>
      <p:sp>
        <p:nvSpPr>
          <p:cNvPr id="23" name="Pil: femkant 22">
            <a:extLst>
              <a:ext uri="{FF2B5EF4-FFF2-40B4-BE49-F238E27FC236}">
                <a16:creationId xmlns:a16="http://schemas.microsoft.com/office/drawing/2014/main" id="{09382FA6-3975-4AB3-8AD3-68FB5A02A8D4}"/>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7</a:t>
            </a:r>
            <a:endParaRPr lang="en-US" sz="900" dirty="0">
              <a:solidFill>
                <a:schemeClr val="accent3"/>
              </a:solidFill>
            </a:endParaRPr>
          </a:p>
        </p:txBody>
      </p:sp>
      <p:sp>
        <p:nvSpPr>
          <p:cNvPr id="24" name="Pil: femkant 23">
            <a:extLst>
              <a:ext uri="{FF2B5EF4-FFF2-40B4-BE49-F238E27FC236}">
                <a16:creationId xmlns:a16="http://schemas.microsoft.com/office/drawing/2014/main" id="{2D482439-DE06-4449-B6C8-E9D69E20CB6C}"/>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8</a:t>
            </a:r>
            <a:endParaRPr lang="en-US" sz="900" dirty="0">
              <a:solidFill>
                <a:schemeClr val="accent3"/>
              </a:solidFill>
            </a:endParaRPr>
          </a:p>
        </p:txBody>
      </p:sp>
      <p:sp>
        <p:nvSpPr>
          <p:cNvPr id="25" name="Pil: femkant 24">
            <a:extLst>
              <a:ext uri="{FF2B5EF4-FFF2-40B4-BE49-F238E27FC236}">
                <a16:creationId xmlns:a16="http://schemas.microsoft.com/office/drawing/2014/main" id="{7C1C7C3C-EC23-41D5-AE67-F2218771B470}"/>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9</a:t>
            </a:r>
            <a:endParaRPr lang="en-US" sz="900" dirty="0">
              <a:solidFill>
                <a:schemeClr val="accent3"/>
              </a:solidFill>
            </a:endParaRPr>
          </a:p>
        </p:txBody>
      </p:sp>
      <p:sp>
        <p:nvSpPr>
          <p:cNvPr id="26" name="Pil: femkant 25">
            <a:extLst>
              <a:ext uri="{FF2B5EF4-FFF2-40B4-BE49-F238E27FC236}">
                <a16:creationId xmlns:a16="http://schemas.microsoft.com/office/drawing/2014/main" id="{EC8EB747-8293-4EC8-842B-AE574EBC3C24}"/>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10</a:t>
            </a:r>
            <a:endParaRPr lang="en-US" sz="900" dirty="0">
              <a:solidFill>
                <a:schemeClr val="accent3"/>
              </a:solidFill>
            </a:endParaRPr>
          </a:p>
        </p:txBody>
      </p:sp>
      <p:sp>
        <p:nvSpPr>
          <p:cNvPr id="27" name="Pil: femkant 26">
            <a:extLst>
              <a:ext uri="{FF2B5EF4-FFF2-40B4-BE49-F238E27FC236}">
                <a16:creationId xmlns:a16="http://schemas.microsoft.com/office/drawing/2014/main" id="{798EAFBC-3743-4013-A4C5-778AA3DE560E}"/>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11</a:t>
            </a:r>
            <a:endParaRPr lang="en-US" sz="900" dirty="0">
              <a:solidFill>
                <a:schemeClr val="accent3"/>
              </a:solidFill>
            </a:endParaRPr>
          </a:p>
        </p:txBody>
      </p:sp>
      <p:sp>
        <p:nvSpPr>
          <p:cNvPr id="28" name="Pil: femkant 27">
            <a:extLst>
              <a:ext uri="{FF2B5EF4-FFF2-40B4-BE49-F238E27FC236}">
                <a16:creationId xmlns:a16="http://schemas.microsoft.com/office/drawing/2014/main" id="{79790A2A-3F22-495A-927E-0C98D67641D7}"/>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12</a:t>
            </a:r>
            <a:endParaRPr lang="en-US" sz="900" dirty="0">
              <a:solidFill>
                <a:schemeClr val="accent3"/>
              </a:solidFill>
            </a:endParaRPr>
          </a:p>
        </p:txBody>
      </p:sp>
      <p:sp>
        <p:nvSpPr>
          <p:cNvPr id="29" name="Pil: femkant 28">
            <a:extLst>
              <a:ext uri="{FF2B5EF4-FFF2-40B4-BE49-F238E27FC236}">
                <a16:creationId xmlns:a16="http://schemas.microsoft.com/office/drawing/2014/main" id="{1DCE4B2A-459E-407E-8FD6-8A629AE61C56}"/>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13</a:t>
            </a:r>
            <a:endParaRPr lang="en-US" sz="900" dirty="0">
              <a:solidFill>
                <a:schemeClr val="accent3"/>
              </a:solidFill>
            </a:endParaRPr>
          </a:p>
        </p:txBody>
      </p:sp>
      <p:sp>
        <p:nvSpPr>
          <p:cNvPr id="30" name="Pil: femkant 29">
            <a:extLst>
              <a:ext uri="{FF2B5EF4-FFF2-40B4-BE49-F238E27FC236}">
                <a16:creationId xmlns:a16="http://schemas.microsoft.com/office/drawing/2014/main" id="{B80E46C8-3F6B-4E3D-96CF-4CA0642409B4}"/>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14</a:t>
            </a:r>
            <a:endParaRPr lang="en-US" sz="900" dirty="0">
              <a:solidFill>
                <a:schemeClr val="accent3"/>
              </a:solidFill>
            </a:endParaRPr>
          </a:p>
        </p:txBody>
      </p:sp>
      <p:sp>
        <p:nvSpPr>
          <p:cNvPr id="31" name="Pil: femkant 30">
            <a:extLst>
              <a:ext uri="{FF2B5EF4-FFF2-40B4-BE49-F238E27FC236}">
                <a16:creationId xmlns:a16="http://schemas.microsoft.com/office/drawing/2014/main" id="{571BAF24-1272-4163-9C80-8FCCBDBDB118}"/>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15</a:t>
            </a:r>
            <a:endParaRPr lang="en-US" sz="900" dirty="0">
              <a:solidFill>
                <a:schemeClr val="accent3"/>
              </a:solidFill>
            </a:endParaRPr>
          </a:p>
        </p:txBody>
      </p:sp>
      <p:sp>
        <p:nvSpPr>
          <p:cNvPr id="32" name="Pil: femkant 31">
            <a:extLst>
              <a:ext uri="{FF2B5EF4-FFF2-40B4-BE49-F238E27FC236}">
                <a16:creationId xmlns:a16="http://schemas.microsoft.com/office/drawing/2014/main" id="{6CB2A6FA-4FCA-4F42-B9B5-06F2D53AAB59}"/>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16</a:t>
            </a:r>
            <a:endParaRPr lang="en-US" sz="900" dirty="0">
              <a:solidFill>
                <a:schemeClr val="accent3"/>
              </a:solidFill>
            </a:endParaRPr>
          </a:p>
        </p:txBody>
      </p:sp>
      <p:sp>
        <p:nvSpPr>
          <p:cNvPr id="33" name="Pil: femkant 32">
            <a:extLst>
              <a:ext uri="{FF2B5EF4-FFF2-40B4-BE49-F238E27FC236}">
                <a16:creationId xmlns:a16="http://schemas.microsoft.com/office/drawing/2014/main" id="{FBD2260D-698D-41F4-8275-557F647D89FA}"/>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17</a:t>
            </a:r>
            <a:endParaRPr lang="en-US" sz="900" dirty="0">
              <a:solidFill>
                <a:schemeClr val="accent3"/>
              </a:solidFill>
            </a:endParaRPr>
          </a:p>
        </p:txBody>
      </p:sp>
      <p:sp>
        <p:nvSpPr>
          <p:cNvPr id="34" name="Pil: femkant 33">
            <a:extLst>
              <a:ext uri="{FF2B5EF4-FFF2-40B4-BE49-F238E27FC236}">
                <a16:creationId xmlns:a16="http://schemas.microsoft.com/office/drawing/2014/main" id="{16575DD2-9CB0-4295-906E-046305DB4EFE}"/>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18</a:t>
            </a:r>
            <a:endParaRPr lang="en-US" sz="900" dirty="0">
              <a:solidFill>
                <a:schemeClr val="accent3"/>
              </a:solidFill>
            </a:endParaRPr>
          </a:p>
        </p:txBody>
      </p:sp>
      <p:sp>
        <p:nvSpPr>
          <p:cNvPr id="35" name="Pil: femkant 34">
            <a:extLst>
              <a:ext uri="{FF2B5EF4-FFF2-40B4-BE49-F238E27FC236}">
                <a16:creationId xmlns:a16="http://schemas.microsoft.com/office/drawing/2014/main" id="{BC1991E8-5A61-45E1-BCBF-6C518B2C468C}"/>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19</a:t>
            </a:r>
            <a:endParaRPr lang="en-US" sz="900" dirty="0">
              <a:solidFill>
                <a:schemeClr val="accent3"/>
              </a:solidFill>
            </a:endParaRPr>
          </a:p>
        </p:txBody>
      </p:sp>
      <p:sp>
        <p:nvSpPr>
          <p:cNvPr id="36" name="Pil: femkant 35">
            <a:extLst>
              <a:ext uri="{FF2B5EF4-FFF2-40B4-BE49-F238E27FC236}">
                <a16:creationId xmlns:a16="http://schemas.microsoft.com/office/drawing/2014/main" id="{424F6285-29F6-420E-8563-508BC8CDFDFC}"/>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20</a:t>
            </a:r>
            <a:endParaRPr lang="en-US" sz="900" dirty="0">
              <a:solidFill>
                <a:schemeClr val="accent3"/>
              </a:solidFill>
            </a:endParaRPr>
          </a:p>
        </p:txBody>
      </p:sp>
      <p:sp>
        <p:nvSpPr>
          <p:cNvPr id="37" name="Pil: femkant 36">
            <a:extLst>
              <a:ext uri="{FF2B5EF4-FFF2-40B4-BE49-F238E27FC236}">
                <a16:creationId xmlns:a16="http://schemas.microsoft.com/office/drawing/2014/main" id="{8232415D-C5AB-4856-B429-F07E5F3367D2}"/>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22</a:t>
            </a:r>
            <a:endParaRPr lang="en-US" sz="900" dirty="0">
              <a:solidFill>
                <a:schemeClr val="accent3"/>
              </a:solidFill>
            </a:endParaRPr>
          </a:p>
        </p:txBody>
      </p:sp>
      <p:sp>
        <p:nvSpPr>
          <p:cNvPr id="38" name="Pil: femkant 37">
            <a:extLst>
              <a:ext uri="{FF2B5EF4-FFF2-40B4-BE49-F238E27FC236}">
                <a16:creationId xmlns:a16="http://schemas.microsoft.com/office/drawing/2014/main" id="{C3577443-7771-4434-ABBC-9B33ADA5ACDA}"/>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23</a:t>
            </a:r>
            <a:endParaRPr lang="en-US" sz="900" dirty="0">
              <a:solidFill>
                <a:schemeClr val="accent3"/>
              </a:solidFill>
            </a:endParaRPr>
          </a:p>
        </p:txBody>
      </p:sp>
      <p:sp>
        <p:nvSpPr>
          <p:cNvPr id="39" name="Pil: femkant 38">
            <a:extLst>
              <a:ext uri="{FF2B5EF4-FFF2-40B4-BE49-F238E27FC236}">
                <a16:creationId xmlns:a16="http://schemas.microsoft.com/office/drawing/2014/main" id="{7346D40A-6EAD-4421-94D2-653F9F20383B}"/>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24</a:t>
            </a:r>
            <a:endParaRPr lang="en-US" sz="900" dirty="0">
              <a:solidFill>
                <a:schemeClr val="accent3"/>
              </a:solidFill>
            </a:endParaRPr>
          </a:p>
        </p:txBody>
      </p:sp>
      <p:sp>
        <p:nvSpPr>
          <p:cNvPr id="40" name="Pil: femkant 39">
            <a:extLst>
              <a:ext uri="{FF2B5EF4-FFF2-40B4-BE49-F238E27FC236}">
                <a16:creationId xmlns:a16="http://schemas.microsoft.com/office/drawing/2014/main" id="{5E26DCC0-EA80-41F0-88F4-5FE20BA1324B}"/>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25</a:t>
            </a:r>
            <a:endParaRPr lang="en-US" sz="900" dirty="0">
              <a:solidFill>
                <a:schemeClr val="accent3"/>
              </a:solidFill>
            </a:endParaRPr>
          </a:p>
        </p:txBody>
      </p:sp>
      <p:sp>
        <p:nvSpPr>
          <p:cNvPr id="41" name="Pil: femkant 40">
            <a:extLst>
              <a:ext uri="{FF2B5EF4-FFF2-40B4-BE49-F238E27FC236}">
                <a16:creationId xmlns:a16="http://schemas.microsoft.com/office/drawing/2014/main" id="{99556388-524B-487C-BB65-F7D5C6487F8A}"/>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26</a:t>
            </a:r>
            <a:endParaRPr lang="en-US" sz="900" dirty="0">
              <a:solidFill>
                <a:schemeClr val="accent3"/>
              </a:solidFill>
            </a:endParaRPr>
          </a:p>
        </p:txBody>
      </p:sp>
      <p:sp>
        <p:nvSpPr>
          <p:cNvPr id="42" name="Pil: femkant 41">
            <a:extLst>
              <a:ext uri="{FF2B5EF4-FFF2-40B4-BE49-F238E27FC236}">
                <a16:creationId xmlns:a16="http://schemas.microsoft.com/office/drawing/2014/main" id="{5C8DAEA0-30B2-4664-9C93-3FB345A148BD}"/>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accent3"/>
                </a:solidFill>
              </a:rPr>
              <a:t>26</a:t>
            </a:r>
            <a:endParaRPr lang="en-US" sz="900" dirty="0">
              <a:solidFill>
                <a:schemeClr val="accent3"/>
              </a:solidFill>
            </a:endParaRPr>
          </a:p>
        </p:txBody>
      </p:sp>
      <p:sp>
        <p:nvSpPr>
          <p:cNvPr id="43" name="Rektangel 42">
            <a:extLst>
              <a:ext uri="{FF2B5EF4-FFF2-40B4-BE49-F238E27FC236}">
                <a16:creationId xmlns:a16="http://schemas.microsoft.com/office/drawing/2014/main" id="{1EE0C8CF-C0AB-4A77-A662-83F0277846D6}"/>
              </a:ext>
            </a:extLst>
          </p:cNvPr>
          <p:cNvSpPr/>
          <p:nvPr/>
        </p:nvSpPr>
        <p:spPr>
          <a:xfrm>
            <a:off x="8628776" y="4913386"/>
            <a:ext cx="306000" cy="21544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nb-NO" sz="900" dirty="0">
                <a:solidFill>
                  <a:schemeClr val="bg1"/>
                </a:solidFill>
              </a:rPr>
              <a:t>27</a:t>
            </a:r>
            <a:endParaRPr lang="en-US" sz="900" dirty="0">
              <a:solidFill>
                <a:schemeClr val="bg1"/>
              </a:solidFill>
            </a:endParaRPr>
          </a:p>
        </p:txBody>
      </p:sp>
    </p:spTree>
    <p:extLst>
      <p:ext uri="{BB962C8B-B14F-4D97-AF65-F5344CB8AC3E}">
        <p14:creationId xmlns:p14="http://schemas.microsoft.com/office/powerpoint/2010/main" val="310164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97CA070A-3196-4685-817C-C0AACDF23CD2}"/>
              </a:ext>
            </a:extLst>
          </p:cNvPr>
          <p:cNvPicPr>
            <a:picLocks noChangeAspect="1" noChangeArrowheads="1"/>
          </p:cNvPicPr>
          <p:nvPr/>
        </p:nvPicPr>
        <p:blipFill rotWithShape="1">
          <a:blip r:embed="rId3" cstate="hqprint">
            <a:alphaModFix/>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bwMode="auto">
          <a:xfrm>
            <a:off x="645602" y="1247586"/>
            <a:ext cx="8498398" cy="3895914"/>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3" name="Tittel 2">
            <a:extLst>
              <a:ext uri="{FF2B5EF4-FFF2-40B4-BE49-F238E27FC236}">
                <a16:creationId xmlns:a16="http://schemas.microsoft.com/office/drawing/2014/main" id="{CD09ECD1-ECB5-477C-9D7A-F3872EA6AA80}"/>
              </a:ext>
            </a:extLst>
          </p:cNvPr>
          <p:cNvSpPr>
            <a:spLocks noGrp="1"/>
          </p:cNvSpPr>
          <p:nvPr>
            <p:ph type="title"/>
          </p:nvPr>
        </p:nvSpPr>
        <p:spPr>
          <a:xfrm>
            <a:off x="1632019" y="198431"/>
            <a:ext cx="6360926" cy="850721"/>
          </a:xfrm>
        </p:spPr>
        <p:txBody>
          <a:bodyPr vert="horz" lIns="91440" tIns="45720" rIns="91440" bIns="45720" rtlCol="0" anchor="ctr">
            <a:noAutofit/>
          </a:bodyPr>
          <a:lstStyle/>
          <a:p>
            <a:pPr algn="ctr"/>
            <a:r>
              <a:rPr lang="nb-NO" sz="2800" b="0" dirty="0">
                <a:latin typeface="Arial Nova" panose="020B0504020202020204" pitchFamily="34" charset="0"/>
              </a:rPr>
              <a:t>Three </a:t>
            </a:r>
            <a:r>
              <a:rPr lang="nb-NO" sz="2800" b="0" dirty="0" err="1">
                <a:latin typeface="Arial Nova" panose="020B0504020202020204" pitchFamily="34" charset="0"/>
              </a:rPr>
              <a:t>application</a:t>
            </a:r>
            <a:r>
              <a:rPr lang="nb-NO" sz="2800" b="0" dirty="0">
                <a:latin typeface="Arial Nova" panose="020B0504020202020204" pitchFamily="34" charset="0"/>
              </a:rPr>
              <a:t> </a:t>
            </a:r>
            <a:r>
              <a:rPr lang="nb-NO" sz="2800" b="0" dirty="0" err="1">
                <a:latin typeface="Arial Nova" panose="020B0504020202020204" pitchFamily="34" charset="0"/>
              </a:rPr>
              <a:t>domains</a:t>
            </a:r>
            <a:r>
              <a:rPr lang="nb-NO" sz="2800" b="0" dirty="0">
                <a:latin typeface="Arial Nova" panose="020B0504020202020204" pitchFamily="34" charset="0"/>
              </a:rPr>
              <a:t>, </a:t>
            </a:r>
            <a:br>
              <a:rPr lang="nb-NO" sz="2800" b="0" dirty="0">
                <a:latin typeface="Arial Nova" panose="020B0504020202020204" pitchFamily="34" charset="0"/>
              </a:rPr>
            </a:br>
            <a:r>
              <a:rPr lang="nb-NO" sz="2800" b="0" dirty="0" err="1">
                <a:latin typeface="Arial Nova" panose="020B0504020202020204" pitchFamily="34" charset="0"/>
              </a:rPr>
              <a:t>one</a:t>
            </a:r>
            <a:r>
              <a:rPr lang="nb-NO" sz="2800" b="0" dirty="0">
                <a:latin typeface="Arial Nova" panose="020B0504020202020204" pitchFamily="34" charset="0"/>
              </a:rPr>
              <a:t> real </a:t>
            </a:r>
            <a:r>
              <a:rPr lang="nb-NO" sz="2800" b="0" dirty="0" err="1">
                <a:latin typeface="Arial Nova" panose="020B0504020202020204" pitchFamily="34" charset="0"/>
              </a:rPr>
              <a:t>world</a:t>
            </a:r>
            <a:endParaRPr lang="en-US" sz="2800" b="0" dirty="0">
              <a:latin typeface="Arial Nova" panose="020B0504020202020204" pitchFamily="34" charset="0"/>
            </a:endParaRPr>
          </a:p>
        </p:txBody>
      </p:sp>
      <p:pic>
        <p:nvPicPr>
          <p:cNvPr id="9" name="Bilde 8">
            <a:extLst>
              <a:ext uri="{FF2B5EF4-FFF2-40B4-BE49-F238E27FC236}">
                <a16:creationId xmlns:a16="http://schemas.microsoft.com/office/drawing/2014/main" id="{3267AF60-7BFF-489D-B59A-E719D295C828}"/>
              </a:ext>
            </a:extLst>
          </p:cNvPr>
          <p:cNvPicPr>
            <a:picLocks noChangeAspect="1"/>
          </p:cNvPicPr>
          <p:nvPr/>
        </p:nvPicPr>
        <p:blipFill>
          <a:blip r:embed="rId6"/>
          <a:stretch>
            <a:fillRect/>
          </a:stretch>
        </p:blipFill>
        <p:spPr>
          <a:xfrm>
            <a:off x="885219" y="1349452"/>
            <a:ext cx="7854527" cy="3006797"/>
          </a:xfrm>
          <a:prstGeom prst="rect">
            <a:avLst/>
          </a:prstGeom>
        </p:spPr>
      </p:pic>
      <p:pic>
        <p:nvPicPr>
          <p:cNvPr id="14" name="Bilde 13">
            <a:extLst>
              <a:ext uri="{FF2B5EF4-FFF2-40B4-BE49-F238E27FC236}">
                <a16:creationId xmlns:a16="http://schemas.microsoft.com/office/drawing/2014/main" id="{0284D137-A7A4-46B5-922D-C4831947F3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68" name="Pil: femkant 67">
            <a:extLst>
              <a:ext uri="{FF2B5EF4-FFF2-40B4-BE49-F238E27FC236}">
                <a16:creationId xmlns:a16="http://schemas.microsoft.com/office/drawing/2014/main" id="{7A3348B9-E772-418B-9EC5-8E44E59EF20E}"/>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69" name="Pil: femkant 68">
            <a:extLst>
              <a:ext uri="{FF2B5EF4-FFF2-40B4-BE49-F238E27FC236}">
                <a16:creationId xmlns:a16="http://schemas.microsoft.com/office/drawing/2014/main" id="{97C59D88-EA64-4ABC-96D5-89609AD6E40E}"/>
              </a:ext>
            </a:extLst>
          </p:cNvPr>
          <p:cNvSpPr/>
          <p:nvPr/>
        </p:nvSpPr>
        <p:spPr>
          <a:xfrm>
            <a:off x="978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a:t>
            </a:r>
            <a:endParaRPr lang="en-US" sz="900" dirty="0"/>
          </a:p>
        </p:txBody>
      </p:sp>
      <p:sp>
        <p:nvSpPr>
          <p:cNvPr id="70" name="Pil: femkant 69">
            <a:extLst>
              <a:ext uri="{FF2B5EF4-FFF2-40B4-BE49-F238E27FC236}">
                <a16:creationId xmlns:a16="http://schemas.microsoft.com/office/drawing/2014/main" id="{D22EB08A-2CCF-4CA8-B3FF-F0EEDBBE97B2}"/>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1" name="Pil: femkant 70">
            <a:extLst>
              <a:ext uri="{FF2B5EF4-FFF2-40B4-BE49-F238E27FC236}">
                <a16:creationId xmlns:a16="http://schemas.microsoft.com/office/drawing/2014/main" id="{E86B2AF6-A179-401C-BF20-276EA13E9F2D}"/>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2" name="Pil: femkant 71">
            <a:extLst>
              <a:ext uri="{FF2B5EF4-FFF2-40B4-BE49-F238E27FC236}">
                <a16:creationId xmlns:a16="http://schemas.microsoft.com/office/drawing/2014/main" id="{9FDFBD87-EA60-47D0-A8A0-4902C38B416C}"/>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3" name="Pil: femkant 72">
            <a:extLst>
              <a:ext uri="{FF2B5EF4-FFF2-40B4-BE49-F238E27FC236}">
                <a16:creationId xmlns:a16="http://schemas.microsoft.com/office/drawing/2014/main" id="{72FC9F25-9EDA-48B7-A6E4-0BEE1C832704}"/>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4" name="Pil: femkant 73">
            <a:extLst>
              <a:ext uri="{FF2B5EF4-FFF2-40B4-BE49-F238E27FC236}">
                <a16:creationId xmlns:a16="http://schemas.microsoft.com/office/drawing/2014/main" id="{C23FA0DA-D966-4FB7-80E6-209A07E481DA}"/>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5" name="Pil: femkant 74">
            <a:extLst>
              <a:ext uri="{FF2B5EF4-FFF2-40B4-BE49-F238E27FC236}">
                <a16:creationId xmlns:a16="http://schemas.microsoft.com/office/drawing/2014/main" id="{09E4E6CB-1206-4424-AA00-58B20DE4D672}"/>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6" name="Pil: femkant 75">
            <a:extLst>
              <a:ext uri="{FF2B5EF4-FFF2-40B4-BE49-F238E27FC236}">
                <a16:creationId xmlns:a16="http://schemas.microsoft.com/office/drawing/2014/main" id="{76A732B7-E725-464D-9289-BDA209B994BD}"/>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7" name="Pil: femkant 76">
            <a:extLst>
              <a:ext uri="{FF2B5EF4-FFF2-40B4-BE49-F238E27FC236}">
                <a16:creationId xmlns:a16="http://schemas.microsoft.com/office/drawing/2014/main" id="{088EDDD0-557C-47BA-A9CB-08035E8C5270}"/>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8" name="Pil: femkant 77">
            <a:extLst>
              <a:ext uri="{FF2B5EF4-FFF2-40B4-BE49-F238E27FC236}">
                <a16:creationId xmlns:a16="http://schemas.microsoft.com/office/drawing/2014/main" id="{9FEF0AD1-44F5-45BD-9D1A-D2B4F2D6B7DF}"/>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79" name="Pil: femkant 78">
            <a:extLst>
              <a:ext uri="{FF2B5EF4-FFF2-40B4-BE49-F238E27FC236}">
                <a16:creationId xmlns:a16="http://schemas.microsoft.com/office/drawing/2014/main" id="{9D2585BF-2545-4FF0-8BE6-498672B714AA}"/>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0" name="Pil: femkant 79">
            <a:extLst>
              <a:ext uri="{FF2B5EF4-FFF2-40B4-BE49-F238E27FC236}">
                <a16:creationId xmlns:a16="http://schemas.microsoft.com/office/drawing/2014/main" id="{F3ED78C8-95CF-48F4-AA2A-B33593A209E3}"/>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1" name="Pil: femkant 80">
            <a:extLst>
              <a:ext uri="{FF2B5EF4-FFF2-40B4-BE49-F238E27FC236}">
                <a16:creationId xmlns:a16="http://schemas.microsoft.com/office/drawing/2014/main" id="{CBBEE41F-E1A3-40C0-90B6-2C6230FE531E}"/>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2" name="Pil: femkant 81">
            <a:extLst>
              <a:ext uri="{FF2B5EF4-FFF2-40B4-BE49-F238E27FC236}">
                <a16:creationId xmlns:a16="http://schemas.microsoft.com/office/drawing/2014/main" id="{3E060AA3-4630-4100-9D06-AFE2EDC8225E}"/>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3" name="Pil: femkant 82">
            <a:extLst>
              <a:ext uri="{FF2B5EF4-FFF2-40B4-BE49-F238E27FC236}">
                <a16:creationId xmlns:a16="http://schemas.microsoft.com/office/drawing/2014/main" id="{0117D058-A54C-4A87-9AF4-8C9A7437935D}"/>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4" name="Pil: femkant 83">
            <a:extLst>
              <a:ext uri="{FF2B5EF4-FFF2-40B4-BE49-F238E27FC236}">
                <a16:creationId xmlns:a16="http://schemas.microsoft.com/office/drawing/2014/main" id="{4EBB2EE4-796D-4627-91DF-C85A4FF7A7E8}"/>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5" name="Pil: femkant 84">
            <a:extLst>
              <a:ext uri="{FF2B5EF4-FFF2-40B4-BE49-F238E27FC236}">
                <a16:creationId xmlns:a16="http://schemas.microsoft.com/office/drawing/2014/main" id="{DBCBBC3B-E6F7-4C31-B5DE-79B205D03F86}"/>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6" name="Pil: femkant 85">
            <a:extLst>
              <a:ext uri="{FF2B5EF4-FFF2-40B4-BE49-F238E27FC236}">
                <a16:creationId xmlns:a16="http://schemas.microsoft.com/office/drawing/2014/main" id="{00FA2DE6-00C2-4EC3-98B1-48008D465FC3}"/>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7" name="Pil: femkant 86">
            <a:extLst>
              <a:ext uri="{FF2B5EF4-FFF2-40B4-BE49-F238E27FC236}">
                <a16:creationId xmlns:a16="http://schemas.microsoft.com/office/drawing/2014/main" id="{B45D8E32-0916-425F-BFFC-BA8E21189CD3}"/>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8" name="Pil: femkant 87">
            <a:extLst>
              <a:ext uri="{FF2B5EF4-FFF2-40B4-BE49-F238E27FC236}">
                <a16:creationId xmlns:a16="http://schemas.microsoft.com/office/drawing/2014/main" id="{7F6E60B1-DAC0-427D-9F51-710F1B4F7832}"/>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89" name="Pil: femkant 88">
            <a:extLst>
              <a:ext uri="{FF2B5EF4-FFF2-40B4-BE49-F238E27FC236}">
                <a16:creationId xmlns:a16="http://schemas.microsoft.com/office/drawing/2014/main" id="{B2E309CC-DDE3-45B1-A568-B3FD59D8E714}"/>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90" name="Pil: femkant 89">
            <a:extLst>
              <a:ext uri="{FF2B5EF4-FFF2-40B4-BE49-F238E27FC236}">
                <a16:creationId xmlns:a16="http://schemas.microsoft.com/office/drawing/2014/main" id="{5BBB1209-4790-4554-9F2D-8B2480337F5D}"/>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91" name="Pil: femkant 90">
            <a:extLst>
              <a:ext uri="{FF2B5EF4-FFF2-40B4-BE49-F238E27FC236}">
                <a16:creationId xmlns:a16="http://schemas.microsoft.com/office/drawing/2014/main" id="{742738B1-071B-4A67-98B9-331705ABE3A1}"/>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92" name="Pil: femkant 91">
            <a:extLst>
              <a:ext uri="{FF2B5EF4-FFF2-40B4-BE49-F238E27FC236}">
                <a16:creationId xmlns:a16="http://schemas.microsoft.com/office/drawing/2014/main" id="{BD567261-EBBF-4956-B0E7-12A69827B985}"/>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93" name="Pil: femkant 92">
            <a:extLst>
              <a:ext uri="{FF2B5EF4-FFF2-40B4-BE49-F238E27FC236}">
                <a16:creationId xmlns:a16="http://schemas.microsoft.com/office/drawing/2014/main" id="{B180A4ED-F95E-45D1-BEAB-F50CF65A0AB2}"/>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94" name="Rektangel 93">
            <a:extLst>
              <a:ext uri="{FF2B5EF4-FFF2-40B4-BE49-F238E27FC236}">
                <a16:creationId xmlns:a16="http://schemas.microsoft.com/office/drawing/2014/main" id="{23FFCC31-26A8-4E5F-81A1-1B78FED3D0FE}"/>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27</a:t>
            </a:r>
            <a:endParaRPr lang="en-US" sz="900" dirty="0"/>
          </a:p>
        </p:txBody>
      </p:sp>
      <p:sp>
        <p:nvSpPr>
          <p:cNvPr id="35" name="TekstSylinder 34">
            <a:extLst>
              <a:ext uri="{FF2B5EF4-FFF2-40B4-BE49-F238E27FC236}">
                <a16:creationId xmlns:a16="http://schemas.microsoft.com/office/drawing/2014/main" id="{CD018A40-7DFC-45E2-94C0-D31A1E351B4B}"/>
              </a:ext>
            </a:extLst>
          </p:cNvPr>
          <p:cNvSpPr txBox="1"/>
          <p:nvPr/>
        </p:nvSpPr>
        <p:spPr>
          <a:xfrm>
            <a:off x="661065" y="4626210"/>
            <a:ext cx="1936749" cy="215444"/>
          </a:xfrm>
          <a:prstGeom prst="rect">
            <a:avLst/>
          </a:prstGeom>
          <a:noFill/>
        </p:spPr>
        <p:txBody>
          <a:bodyPr wrap="none" rtlCol="0">
            <a:spAutoFit/>
          </a:bodyPr>
          <a:lstStyle/>
          <a:p>
            <a:r>
              <a:rPr lang="nb-NO" sz="800" dirty="0">
                <a:latin typeface="Arial Nova" panose="020B0504020202020204" pitchFamily="34" charset="0"/>
              </a:rPr>
              <a:t>Photo: Knut </a:t>
            </a:r>
            <a:r>
              <a:rPr lang="nb-NO" sz="800" dirty="0" err="1">
                <a:latin typeface="Arial Nova" panose="020B0504020202020204" pitchFamily="34" charset="0"/>
              </a:rPr>
              <a:t>Opeide</a:t>
            </a:r>
            <a:r>
              <a:rPr lang="nb-NO" sz="800" dirty="0">
                <a:latin typeface="Arial Nova" panose="020B0504020202020204" pitchFamily="34" charset="0"/>
              </a:rPr>
              <a:t>, Statens vegvesen</a:t>
            </a:r>
            <a:endParaRPr lang="en-US" sz="800" dirty="0">
              <a:latin typeface="Arial Nova" panose="020B0504020202020204" pitchFamily="34" charset="0"/>
            </a:endParaRPr>
          </a:p>
        </p:txBody>
      </p:sp>
    </p:spTree>
    <p:extLst>
      <p:ext uri="{BB962C8B-B14F-4D97-AF65-F5344CB8AC3E}">
        <p14:creationId xmlns:p14="http://schemas.microsoft.com/office/powerpoint/2010/main" val="345249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6" name="Tittel 5">
            <a:extLst>
              <a:ext uri="{FF2B5EF4-FFF2-40B4-BE49-F238E27FC236}">
                <a16:creationId xmlns:a16="http://schemas.microsoft.com/office/drawing/2014/main" id="{ECDC50E7-26AE-4D8B-82AE-4BAC7A7AE7A5}"/>
              </a:ext>
            </a:extLst>
          </p:cNvPr>
          <p:cNvSpPr>
            <a:spLocks noGrp="1"/>
          </p:cNvSpPr>
          <p:nvPr>
            <p:ph type="title"/>
          </p:nvPr>
        </p:nvSpPr>
        <p:spPr>
          <a:xfrm>
            <a:off x="914909" y="261423"/>
            <a:ext cx="6619232" cy="857250"/>
          </a:xfrm>
        </p:spPr>
        <p:txBody>
          <a:bodyPr>
            <a:noAutofit/>
          </a:bodyPr>
          <a:lstStyle/>
          <a:p>
            <a:r>
              <a:rPr lang="nb-NO" sz="2400" b="0" dirty="0" err="1">
                <a:latin typeface="Arial Nova" panose="020B0504020202020204" pitchFamily="34" charset="0"/>
              </a:rPr>
              <a:t>Reuse</a:t>
            </a:r>
            <a:r>
              <a:rPr lang="nb-NO" sz="2400" b="0" dirty="0">
                <a:latin typeface="Arial Nova" panose="020B0504020202020204" pitchFamily="34" charset="0"/>
              </a:rPr>
              <a:t> of </a:t>
            </a:r>
            <a:r>
              <a:rPr lang="nb-NO" sz="2400" b="0" dirty="0" err="1">
                <a:latin typeface="Arial Nova" panose="020B0504020202020204" pitchFamily="34" charset="0"/>
              </a:rPr>
              <a:t>information</a:t>
            </a:r>
            <a:r>
              <a:rPr lang="nb-NO" sz="2400" b="0" dirty="0">
                <a:latin typeface="Arial Nova" panose="020B0504020202020204" pitchFamily="34" charset="0"/>
              </a:rPr>
              <a:t> </a:t>
            </a:r>
            <a:r>
              <a:rPr lang="nb-NO" sz="2400" b="0" dirty="0" err="1">
                <a:latin typeface="Arial Nova" panose="020B0504020202020204" pitchFamily="34" charset="0"/>
              </a:rPr>
              <a:t>across</a:t>
            </a:r>
            <a:r>
              <a:rPr lang="nb-NO" sz="2400" b="0" dirty="0">
                <a:latin typeface="Arial Nova" panose="020B0504020202020204" pitchFamily="34" charset="0"/>
              </a:rPr>
              <a:t> </a:t>
            </a:r>
            <a:r>
              <a:rPr lang="nb-NO" sz="2400" b="0" dirty="0" err="1">
                <a:latin typeface="Arial Nova" panose="020B0504020202020204" pitchFamily="34" charset="0"/>
              </a:rPr>
              <a:t>domain</a:t>
            </a:r>
            <a:r>
              <a:rPr lang="nb-NO" sz="2400" b="0" dirty="0">
                <a:latin typeface="Arial Nova" panose="020B0504020202020204" pitchFamily="34" charset="0"/>
              </a:rPr>
              <a:t> borders</a:t>
            </a:r>
          </a:p>
        </p:txBody>
      </p:sp>
      <p:sp>
        <p:nvSpPr>
          <p:cNvPr id="3" name="TekstSylinder 2">
            <a:extLst>
              <a:ext uri="{FF2B5EF4-FFF2-40B4-BE49-F238E27FC236}">
                <a16:creationId xmlns:a16="http://schemas.microsoft.com/office/drawing/2014/main" id="{97FF7773-B8E4-481F-8304-3CB29A8E34B2}"/>
              </a:ext>
            </a:extLst>
          </p:cNvPr>
          <p:cNvSpPr txBox="1"/>
          <p:nvPr/>
        </p:nvSpPr>
        <p:spPr>
          <a:xfrm>
            <a:off x="5130494" y="1393062"/>
            <a:ext cx="3832884" cy="309315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nb-NO" sz="1600" u="sng" dirty="0">
                <a:latin typeface="Arial Nova" panose="020B0504020202020204" pitchFamily="34" charset="0"/>
              </a:rPr>
              <a:t>The </a:t>
            </a:r>
            <a:r>
              <a:rPr lang="nb-NO" sz="1600" u="sng" dirty="0" err="1">
                <a:latin typeface="Arial Nova" panose="020B0504020202020204" pitchFamily="34" charset="0"/>
              </a:rPr>
              <a:t>challenge</a:t>
            </a:r>
            <a:r>
              <a:rPr lang="nb-NO" sz="1600" u="sng" dirty="0">
                <a:latin typeface="Arial Nova" panose="020B0504020202020204" pitchFamily="34" charset="0"/>
              </a:rPr>
              <a:t>:</a:t>
            </a:r>
          </a:p>
          <a:p>
            <a:pPr marL="285750" indent="-285750">
              <a:spcAft>
                <a:spcPts val="600"/>
              </a:spcAft>
              <a:buFont typeface="Arial" panose="020B0604020202020204" pitchFamily="34" charset="0"/>
              <a:buChar char="•"/>
            </a:pPr>
            <a:r>
              <a:rPr lang="nb-NO" dirty="0" err="1">
                <a:latin typeface="Arial Nova" panose="020B0504020202020204" pitchFamily="34" charset="0"/>
              </a:rPr>
              <a:t>Reuse</a:t>
            </a:r>
            <a:r>
              <a:rPr lang="nb-NO" dirty="0">
                <a:latin typeface="Arial Nova" panose="020B0504020202020204" pitchFamily="34" charset="0"/>
              </a:rPr>
              <a:t> </a:t>
            </a:r>
            <a:r>
              <a:rPr lang="nb-NO" dirty="0" err="1">
                <a:latin typeface="Arial Nova" panose="020B0504020202020204" pitchFamily="34" charset="0"/>
              </a:rPr>
              <a:t>requires</a:t>
            </a:r>
            <a:r>
              <a:rPr lang="nb-NO" dirty="0">
                <a:latin typeface="Arial Nova" panose="020B0504020202020204" pitchFamily="34" charset="0"/>
              </a:rPr>
              <a:t> a </a:t>
            </a:r>
            <a:r>
              <a:rPr lang="nb-NO" dirty="0" err="1">
                <a:latin typeface="Arial Nova" panose="020B0504020202020204" pitchFamily="34" charset="0"/>
              </a:rPr>
              <a:t>common</a:t>
            </a:r>
            <a:r>
              <a:rPr lang="nb-NO" dirty="0">
                <a:latin typeface="Arial Nova" panose="020B0504020202020204" pitchFamily="34" charset="0"/>
              </a:rPr>
              <a:t> </a:t>
            </a:r>
            <a:r>
              <a:rPr lang="nb-NO" dirty="0" err="1">
                <a:latin typeface="Arial Nova" panose="020B0504020202020204" pitchFamily="34" charset="0"/>
              </a:rPr>
              <a:t>understanding</a:t>
            </a:r>
            <a:r>
              <a:rPr lang="nb-NO" dirty="0">
                <a:latin typeface="Arial Nova" panose="020B0504020202020204" pitchFamily="34" charset="0"/>
              </a:rPr>
              <a:t> of </a:t>
            </a:r>
            <a:r>
              <a:rPr lang="nb-NO" dirty="0" err="1">
                <a:latin typeface="Arial Nova" panose="020B0504020202020204" pitchFamily="34" charset="0"/>
              </a:rPr>
              <a:t>how</a:t>
            </a:r>
            <a:r>
              <a:rPr lang="nb-NO" dirty="0">
                <a:latin typeface="Arial Nova" panose="020B0504020202020204" pitchFamily="34" charset="0"/>
              </a:rPr>
              <a:t> </a:t>
            </a:r>
            <a:r>
              <a:rPr lang="nb-NO" dirty="0" err="1">
                <a:latin typeface="Arial Nova" panose="020B0504020202020204" pitchFamily="34" charset="0"/>
              </a:rPr>
              <a:t>the</a:t>
            </a:r>
            <a:r>
              <a:rPr lang="nb-NO" dirty="0">
                <a:latin typeface="Arial Nova" panose="020B0504020202020204" pitchFamily="34" charset="0"/>
              </a:rPr>
              <a:t> real </a:t>
            </a:r>
            <a:r>
              <a:rPr lang="nb-NO" dirty="0" err="1">
                <a:latin typeface="Arial Nova" panose="020B0504020202020204" pitchFamily="34" charset="0"/>
              </a:rPr>
              <a:t>world</a:t>
            </a:r>
            <a:r>
              <a:rPr lang="nb-NO" dirty="0">
                <a:latin typeface="Arial Nova" panose="020B0504020202020204" pitchFamily="34" charset="0"/>
              </a:rPr>
              <a:t> is </a:t>
            </a:r>
            <a:r>
              <a:rPr lang="nb-NO" dirty="0" err="1">
                <a:latin typeface="Arial Nova" panose="020B0504020202020204" pitchFamily="34" charset="0"/>
              </a:rPr>
              <a:t>described</a:t>
            </a:r>
            <a:r>
              <a:rPr lang="nb-NO" dirty="0">
                <a:latin typeface="Arial Nova" panose="020B0504020202020204" pitchFamily="34" charset="0"/>
              </a:rPr>
              <a:t> in </a:t>
            </a:r>
            <a:r>
              <a:rPr lang="nb-NO" dirty="0" err="1">
                <a:latin typeface="Arial Nova" panose="020B0504020202020204" pitchFamily="34" charset="0"/>
              </a:rPr>
              <a:t>information</a:t>
            </a:r>
            <a:r>
              <a:rPr lang="nb-NO" dirty="0">
                <a:latin typeface="Arial Nova" panose="020B0504020202020204" pitchFamily="34" charset="0"/>
              </a:rPr>
              <a:t> </a:t>
            </a:r>
            <a:r>
              <a:rPr lang="nb-NO" dirty="0" err="1">
                <a:latin typeface="Arial Nova" panose="020B0504020202020204" pitchFamily="34" charset="0"/>
              </a:rPr>
              <a:t>models</a:t>
            </a:r>
            <a:endParaRPr lang="nb-NO" dirty="0">
              <a:latin typeface="Arial Nova" panose="020B0504020202020204" pitchFamily="34" charset="0"/>
            </a:endParaRPr>
          </a:p>
          <a:p>
            <a:pPr marL="742950" lvl="1" indent="-285750">
              <a:spcAft>
                <a:spcPts val="600"/>
              </a:spcAft>
              <a:buFont typeface="Arial" panose="020B0604020202020204" pitchFamily="34" charset="0"/>
              <a:buChar char="•"/>
            </a:pPr>
            <a:r>
              <a:rPr lang="nb-NO" sz="1600" dirty="0" err="1">
                <a:latin typeface="Arial Nova" panose="020B0504020202020204" pitchFamily="34" charset="0"/>
              </a:rPr>
              <a:t>Modelling</a:t>
            </a:r>
            <a:r>
              <a:rPr lang="nb-NO" sz="1600" dirty="0">
                <a:latin typeface="Arial Nova" panose="020B0504020202020204" pitchFamily="34" charset="0"/>
              </a:rPr>
              <a:t> </a:t>
            </a:r>
            <a:r>
              <a:rPr lang="nb-NO" sz="1600" dirty="0" err="1">
                <a:latin typeface="Arial Nova" panose="020B0504020202020204" pitchFamily="34" charset="0"/>
              </a:rPr>
              <a:t>language</a:t>
            </a:r>
            <a:endParaRPr lang="nb-NO" sz="1600" dirty="0">
              <a:latin typeface="Arial Nova" panose="020B0504020202020204" pitchFamily="34" charset="0"/>
            </a:endParaRPr>
          </a:p>
          <a:p>
            <a:pPr marL="742950" lvl="1" indent="-285750">
              <a:spcAft>
                <a:spcPts val="600"/>
              </a:spcAft>
              <a:buFont typeface="Arial" panose="020B0604020202020204" pitchFamily="34" charset="0"/>
              <a:buChar char="•"/>
            </a:pPr>
            <a:r>
              <a:rPr lang="nb-NO" sz="1600" dirty="0" err="1">
                <a:latin typeface="Arial Nova" panose="020B0504020202020204" pitchFamily="34" charset="0"/>
              </a:rPr>
              <a:t>Terminology</a:t>
            </a:r>
            <a:endParaRPr lang="nb-NO" sz="1600" dirty="0">
              <a:latin typeface="Arial Nova" panose="020B0504020202020204" pitchFamily="34" charset="0"/>
            </a:endParaRPr>
          </a:p>
          <a:p>
            <a:pPr marL="742950" lvl="1" indent="-285750">
              <a:spcAft>
                <a:spcPts val="600"/>
              </a:spcAft>
              <a:buFont typeface="Arial" panose="020B0604020202020204" pitchFamily="34" charset="0"/>
              <a:buChar char="•"/>
            </a:pPr>
            <a:r>
              <a:rPr lang="nb-NO" sz="1600" dirty="0" err="1">
                <a:latin typeface="Arial Nova" panose="020B0504020202020204" pitchFamily="34" charset="0"/>
              </a:rPr>
              <a:t>Geometry</a:t>
            </a:r>
            <a:r>
              <a:rPr lang="nb-NO" sz="1600" dirty="0">
                <a:latin typeface="Arial Nova" panose="020B0504020202020204" pitchFamily="34" charset="0"/>
              </a:rPr>
              <a:t> and location </a:t>
            </a:r>
            <a:r>
              <a:rPr lang="nb-NO" sz="1600" dirty="0" err="1">
                <a:latin typeface="Arial Nova" panose="020B0504020202020204" pitchFamily="34" charset="0"/>
              </a:rPr>
              <a:t>referencing</a:t>
            </a:r>
            <a:endParaRPr lang="nb-NO" sz="1600" dirty="0">
              <a:latin typeface="Arial Nova" panose="020B0504020202020204" pitchFamily="34" charset="0"/>
            </a:endParaRPr>
          </a:p>
          <a:p>
            <a:pPr marL="742950" lvl="1" indent="-285750">
              <a:spcAft>
                <a:spcPts val="600"/>
              </a:spcAft>
              <a:buFont typeface="Arial" panose="020B0604020202020204" pitchFamily="34" charset="0"/>
              <a:buChar char="•"/>
            </a:pPr>
            <a:r>
              <a:rPr lang="nb-NO" sz="1600" dirty="0">
                <a:latin typeface="Arial Nova" panose="020B0504020202020204" pitchFamily="34" charset="0"/>
              </a:rPr>
              <a:t>Exchange formats</a:t>
            </a:r>
          </a:p>
        </p:txBody>
      </p:sp>
      <p:pic>
        <p:nvPicPr>
          <p:cNvPr id="12" name="Picture 4">
            <a:extLst>
              <a:ext uri="{FF2B5EF4-FFF2-40B4-BE49-F238E27FC236}">
                <a16:creationId xmlns:a16="http://schemas.microsoft.com/office/drawing/2014/main" id="{E0F03DF3-F4DC-4B9D-ABAF-BC2E90FB083E}"/>
              </a:ext>
            </a:extLst>
          </p:cNvPr>
          <p:cNvPicPr>
            <a:picLocks noGrp="1" noChangeAspect="1" noChangeArrowheads="1"/>
          </p:cNvPicPr>
          <p:nvPr>
            <p:ph idx="1"/>
          </p:nvPr>
        </p:nvPicPr>
        <p:blipFill rotWithShape="1">
          <a:blip r:embed="rId4" cstate="hqprint">
            <a:extLst>
              <a:ext uri="{28A0092B-C50C-407E-A947-70E740481C1C}">
                <a14:useLocalDpi xmlns:a14="http://schemas.microsoft.com/office/drawing/2010/main"/>
              </a:ext>
            </a:extLst>
          </a:blip>
          <a:srcRect/>
          <a:stretch/>
        </p:blipFill>
        <p:spPr bwMode="auto">
          <a:xfrm>
            <a:off x="1027798" y="1172961"/>
            <a:ext cx="3970928" cy="3331305"/>
          </a:xfrm>
          <a:prstGeom prst="rect">
            <a:avLst/>
          </a:prstGeom>
          <a:noFill/>
          <a:extLst>
            <a:ext uri="{909E8E84-426E-40DD-AFC4-6F175D3DCCD1}">
              <a14:hiddenFill xmlns:a14="http://schemas.microsoft.com/office/drawing/2010/main">
                <a:solidFill>
                  <a:srgbClr val="FFFFFF"/>
                </a:solidFill>
              </a14:hiddenFill>
            </a:ext>
          </a:extLst>
        </p:spPr>
      </p:pic>
      <p:pic>
        <p:nvPicPr>
          <p:cNvPr id="9" name="Bilde 8">
            <a:extLst>
              <a:ext uri="{FF2B5EF4-FFF2-40B4-BE49-F238E27FC236}">
                <a16:creationId xmlns:a16="http://schemas.microsoft.com/office/drawing/2014/main" id="{49E68F36-306A-4C17-B1E3-5216A58B064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pic>
        <p:nvPicPr>
          <p:cNvPr id="8" name="Bilde 7">
            <a:extLst>
              <a:ext uri="{FF2B5EF4-FFF2-40B4-BE49-F238E27FC236}">
                <a16:creationId xmlns:a16="http://schemas.microsoft.com/office/drawing/2014/main" id="{B94D8DC0-5398-4055-9196-6A446DCA7EEB}"/>
              </a:ext>
            </a:extLst>
          </p:cNvPr>
          <p:cNvPicPr>
            <a:picLocks noChangeAspect="1"/>
          </p:cNvPicPr>
          <p:nvPr/>
        </p:nvPicPr>
        <p:blipFill>
          <a:blip r:embed="rId6"/>
          <a:stretch>
            <a:fillRect/>
          </a:stretch>
        </p:blipFill>
        <p:spPr>
          <a:xfrm>
            <a:off x="1013699" y="2114907"/>
            <a:ext cx="3999125" cy="1530908"/>
          </a:xfrm>
          <a:prstGeom prst="rect">
            <a:avLst/>
          </a:prstGeom>
        </p:spPr>
      </p:pic>
      <p:sp>
        <p:nvSpPr>
          <p:cNvPr id="39" name="Pil: femkant 38">
            <a:extLst>
              <a:ext uri="{FF2B5EF4-FFF2-40B4-BE49-F238E27FC236}">
                <a16:creationId xmlns:a16="http://schemas.microsoft.com/office/drawing/2014/main" id="{A4D1F53A-A100-479C-884A-DB354727D196}"/>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40" name="Pil: femkant 39">
            <a:extLst>
              <a:ext uri="{FF2B5EF4-FFF2-40B4-BE49-F238E27FC236}">
                <a16:creationId xmlns:a16="http://schemas.microsoft.com/office/drawing/2014/main" id="{DC16F55D-3566-4B8B-BC71-461A6D47DE41}"/>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41" name="Pil: femkant 40">
            <a:extLst>
              <a:ext uri="{FF2B5EF4-FFF2-40B4-BE49-F238E27FC236}">
                <a16:creationId xmlns:a16="http://schemas.microsoft.com/office/drawing/2014/main" id="{1B765F40-5434-47EB-8D75-2AE874778943}"/>
              </a:ext>
            </a:extLst>
          </p:cNvPr>
          <p:cNvSpPr/>
          <p:nvPr/>
        </p:nvSpPr>
        <p:spPr>
          <a:xfrm>
            <a:off x="1284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3</a:t>
            </a:r>
            <a:endParaRPr lang="en-US" sz="900" dirty="0"/>
          </a:p>
        </p:txBody>
      </p:sp>
      <p:sp>
        <p:nvSpPr>
          <p:cNvPr id="42" name="Pil: femkant 41">
            <a:extLst>
              <a:ext uri="{FF2B5EF4-FFF2-40B4-BE49-F238E27FC236}">
                <a16:creationId xmlns:a16="http://schemas.microsoft.com/office/drawing/2014/main" id="{8D21C7C5-1EFB-4018-A051-9A92BCDFAFC4}"/>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3" name="Pil: femkant 42">
            <a:extLst>
              <a:ext uri="{FF2B5EF4-FFF2-40B4-BE49-F238E27FC236}">
                <a16:creationId xmlns:a16="http://schemas.microsoft.com/office/drawing/2014/main" id="{CBCCD207-A180-4C3F-9A76-70EEE9DE4B15}"/>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4" name="Pil: femkant 43">
            <a:extLst>
              <a:ext uri="{FF2B5EF4-FFF2-40B4-BE49-F238E27FC236}">
                <a16:creationId xmlns:a16="http://schemas.microsoft.com/office/drawing/2014/main" id="{F8CA131D-80F3-4DD4-9C89-A9E0A292E962}"/>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5" name="Pil: femkant 44">
            <a:extLst>
              <a:ext uri="{FF2B5EF4-FFF2-40B4-BE49-F238E27FC236}">
                <a16:creationId xmlns:a16="http://schemas.microsoft.com/office/drawing/2014/main" id="{3954CD91-7EEC-48E8-A535-E1121E7E03B5}"/>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6" name="Pil: femkant 45">
            <a:extLst>
              <a:ext uri="{FF2B5EF4-FFF2-40B4-BE49-F238E27FC236}">
                <a16:creationId xmlns:a16="http://schemas.microsoft.com/office/drawing/2014/main" id="{6171DA29-DC3D-48AF-B736-08A62FB90800}"/>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7" name="Pil: femkant 46">
            <a:extLst>
              <a:ext uri="{FF2B5EF4-FFF2-40B4-BE49-F238E27FC236}">
                <a16:creationId xmlns:a16="http://schemas.microsoft.com/office/drawing/2014/main" id="{E1EAF7EB-45AE-4AEC-8454-E912E7542145}"/>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8" name="Pil: femkant 47">
            <a:extLst>
              <a:ext uri="{FF2B5EF4-FFF2-40B4-BE49-F238E27FC236}">
                <a16:creationId xmlns:a16="http://schemas.microsoft.com/office/drawing/2014/main" id="{4DB03080-D711-4CF9-B00B-394AD777725A}"/>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9" name="Pil: femkant 48">
            <a:extLst>
              <a:ext uri="{FF2B5EF4-FFF2-40B4-BE49-F238E27FC236}">
                <a16:creationId xmlns:a16="http://schemas.microsoft.com/office/drawing/2014/main" id="{E582F0BE-8538-4A4A-A430-13C0B659BE19}"/>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0" name="Pil: femkant 49">
            <a:extLst>
              <a:ext uri="{FF2B5EF4-FFF2-40B4-BE49-F238E27FC236}">
                <a16:creationId xmlns:a16="http://schemas.microsoft.com/office/drawing/2014/main" id="{EFB9E26E-AC53-4E16-BBAA-9A1FBF45E122}"/>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1" name="Pil: femkant 50">
            <a:extLst>
              <a:ext uri="{FF2B5EF4-FFF2-40B4-BE49-F238E27FC236}">
                <a16:creationId xmlns:a16="http://schemas.microsoft.com/office/drawing/2014/main" id="{FEDE65EC-FA3F-4838-86FC-C3205714D7E5}"/>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2" name="Pil: femkant 51">
            <a:extLst>
              <a:ext uri="{FF2B5EF4-FFF2-40B4-BE49-F238E27FC236}">
                <a16:creationId xmlns:a16="http://schemas.microsoft.com/office/drawing/2014/main" id="{0CFE0C70-B034-46AD-85D8-BE01A29099AA}"/>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3" name="Pil: femkant 52">
            <a:extLst>
              <a:ext uri="{FF2B5EF4-FFF2-40B4-BE49-F238E27FC236}">
                <a16:creationId xmlns:a16="http://schemas.microsoft.com/office/drawing/2014/main" id="{ED9AB934-460E-4638-B545-DA9BB01350F6}"/>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4" name="Pil: femkant 53">
            <a:extLst>
              <a:ext uri="{FF2B5EF4-FFF2-40B4-BE49-F238E27FC236}">
                <a16:creationId xmlns:a16="http://schemas.microsoft.com/office/drawing/2014/main" id="{7AA9E747-307E-447B-A4F7-0F3CA670DE45}"/>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5" name="Pil: femkant 54">
            <a:extLst>
              <a:ext uri="{FF2B5EF4-FFF2-40B4-BE49-F238E27FC236}">
                <a16:creationId xmlns:a16="http://schemas.microsoft.com/office/drawing/2014/main" id="{52196ADA-268D-4B96-B955-0A9031077CFA}"/>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6" name="Pil: femkant 55">
            <a:extLst>
              <a:ext uri="{FF2B5EF4-FFF2-40B4-BE49-F238E27FC236}">
                <a16:creationId xmlns:a16="http://schemas.microsoft.com/office/drawing/2014/main" id="{E62E7DAB-F562-4BBB-89CF-BBFB0829A92F}"/>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7" name="Pil: femkant 56">
            <a:extLst>
              <a:ext uri="{FF2B5EF4-FFF2-40B4-BE49-F238E27FC236}">
                <a16:creationId xmlns:a16="http://schemas.microsoft.com/office/drawing/2014/main" id="{7C05FE76-CD70-4F9E-AF09-349D5FB8A0D6}"/>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8" name="Pil: femkant 57">
            <a:extLst>
              <a:ext uri="{FF2B5EF4-FFF2-40B4-BE49-F238E27FC236}">
                <a16:creationId xmlns:a16="http://schemas.microsoft.com/office/drawing/2014/main" id="{F376A335-B433-4CD3-B01A-E310D0D6B5C4}"/>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9" name="Pil: femkant 58">
            <a:extLst>
              <a:ext uri="{FF2B5EF4-FFF2-40B4-BE49-F238E27FC236}">
                <a16:creationId xmlns:a16="http://schemas.microsoft.com/office/drawing/2014/main" id="{B332F4FB-C7AA-4707-BD06-3767CD046B05}"/>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0" name="Pil: femkant 59">
            <a:extLst>
              <a:ext uri="{FF2B5EF4-FFF2-40B4-BE49-F238E27FC236}">
                <a16:creationId xmlns:a16="http://schemas.microsoft.com/office/drawing/2014/main" id="{72619EAE-1044-4C21-A5F8-F7AD1A286379}"/>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1" name="Pil: femkant 60">
            <a:extLst>
              <a:ext uri="{FF2B5EF4-FFF2-40B4-BE49-F238E27FC236}">
                <a16:creationId xmlns:a16="http://schemas.microsoft.com/office/drawing/2014/main" id="{1FE4DCEE-96DB-4F15-B248-C451F05382F4}"/>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2" name="Pil: femkant 61">
            <a:extLst>
              <a:ext uri="{FF2B5EF4-FFF2-40B4-BE49-F238E27FC236}">
                <a16:creationId xmlns:a16="http://schemas.microsoft.com/office/drawing/2014/main" id="{052D94FD-04C0-4B1B-9B7A-DB19A9037D9B}"/>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3" name="Pil: femkant 62">
            <a:extLst>
              <a:ext uri="{FF2B5EF4-FFF2-40B4-BE49-F238E27FC236}">
                <a16:creationId xmlns:a16="http://schemas.microsoft.com/office/drawing/2014/main" id="{A5B22A66-FCCC-47EF-B6E1-0657DA183466}"/>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4" name="Pil: femkant 63">
            <a:extLst>
              <a:ext uri="{FF2B5EF4-FFF2-40B4-BE49-F238E27FC236}">
                <a16:creationId xmlns:a16="http://schemas.microsoft.com/office/drawing/2014/main" id="{3C088BC0-E745-4EA3-85E6-E64F8E1A62AD}"/>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65" name="Rektangel 64">
            <a:extLst>
              <a:ext uri="{FF2B5EF4-FFF2-40B4-BE49-F238E27FC236}">
                <a16:creationId xmlns:a16="http://schemas.microsoft.com/office/drawing/2014/main" id="{50750483-CBE8-4CA0-8DAD-7639945D3DF3}"/>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27</a:t>
            </a:r>
            <a:endParaRPr lang="en-US" sz="900" dirty="0"/>
          </a:p>
        </p:txBody>
      </p:sp>
      <p:sp>
        <p:nvSpPr>
          <p:cNvPr id="35" name="TekstSylinder 34">
            <a:extLst>
              <a:ext uri="{FF2B5EF4-FFF2-40B4-BE49-F238E27FC236}">
                <a16:creationId xmlns:a16="http://schemas.microsoft.com/office/drawing/2014/main" id="{11A5C222-A62A-407E-BBB8-D6C00DF2EB42}"/>
              </a:ext>
            </a:extLst>
          </p:cNvPr>
          <p:cNvSpPr txBox="1"/>
          <p:nvPr/>
        </p:nvSpPr>
        <p:spPr>
          <a:xfrm>
            <a:off x="978776" y="4270772"/>
            <a:ext cx="1936749" cy="215444"/>
          </a:xfrm>
          <a:prstGeom prst="rect">
            <a:avLst/>
          </a:prstGeom>
          <a:noFill/>
        </p:spPr>
        <p:txBody>
          <a:bodyPr wrap="none" rtlCol="0">
            <a:spAutoFit/>
          </a:bodyPr>
          <a:lstStyle/>
          <a:p>
            <a:r>
              <a:rPr lang="nb-NO" sz="800" dirty="0">
                <a:latin typeface="Arial Nova" panose="020B0504020202020204" pitchFamily="34" charset="0"/>
              </a:rPr>
              <a:t>Photo: Knut </a:t>
            </a:r>
            <a:r>
              <a:rPr lang="nb-NO" sz="800" dirty="0" err="1">
                <a:latin typeface="Arial Nova" panose="020B0504020202020204" pitchFamily="34" charset="0"/>
              </a:rPr>
              <a:t>Opeide</a:t>
            </a:r>
            <a:r>
              <a:rPr lang="nb-NO" sz="800" dirty="0">
                <a:latin typeface="Arial Nova" panose="020B0504020202020204" pitchFamily="34" charset="0"/>
              </a:rPr>
              <a:t>, Statens vegvesen</a:t>
            </a:r>
            <a:endParaRPr lang="en-US" sz="800" dirty="0">
              <a:latin typeface="Arial Nova" panose="020B0504020202020204" pitchFamily="34" charset="0"/>
            </a:endParaRPr>
          </a:p>
        </p:txBody>
      </p:sp>
    </p:spTree>
    <p:extLst>
      <p:ext uri="{BB962C8B-B14F-4D97-AF65-F5344CB8AC3E}">
        <p14:creationId xmlns:p14="http://schemas.microsoft.com/office/powerpoint/2010/main" val="294932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8" name="TekstSylinder 7">
            <a:extLst>
              <a:ext uri="{FF2B5EF4-FFF2-40B4-BE49-F238E27FC236}">
                <a16:creationId xmlns:a16="http://schemas.microsoft.com/office/drawing/2014/main" id="{A82E7A7B-1A30-447A-82DA-22A1A9A596F9}"/>
              </a:ext>
            </a:extLst>
          </p:cNvPr>
          <p:cNvSpPr txBox="1"/>
          <p:nvPr/>
        </p:nvSpPr>
        <p:spPr>
          <a:xfrm>
            <a:off x="5386801" y="1396617"/>
            <a:ext cx="3493087" cy="3139321"/>
          </a:xfrm>
          <a:prstGeom prst="rect">
            <a:avLst/>
          </a:prstGeom>
          <a:noFill/>
        </p:spPr>
        <p:txBody>
          <a:bodyPr wrap="square" rtlCol="0">
            <a:spAutoFit/>
          </a:bodyPr>
          <a:lstStyle/>
          <a:p>
            <a:pPr algn="ctr"/>
            <a:r>
              <a:rPr lang="nb-NO" u="sng" dirty="0">
                <a:latin typeface="Arial Nova" panose="020B0504020202020204" pitchFamily="34" charset="0"/>
              </a:rPr>
              <a:t>Research </a:t>
            </a:r>
            <a:r>
              <a:rPr lang="nb-NO" u="sng" dirty="0" err="1">
                <a:latin typeface="Arial Nova" panose="020B0504020202020204" pitchFamily="34" charset="0"/>
              </a:rPr>
              <a:t>question</a:t>
            </a:r>
            <a:r>
              <a:rPr lang="nb-NO" u="sng" dirty="0">
                <a:latin typeface="Arial Nova" panose="020B0504020202020204" pitchFamily="34" charset="0"/>
              </a:rPr>
              <a:t>:</a:t>
            </a:r>
          </a:p>
          <a:p>
            <a:pPr algn="ctr"/>
            <a:r>
              <a:rPr lang="en-GB" sz="2000" dirty="0">
                <a:latin typeface="Arial Nova" panose="020B0504020202020204" pitchFamily="34" charset="0"/>
              </a:rPr>
              <a:t>“How can approaches and technologies for information modelling be applied for harmonization and linking of conceptual models of geospatial information from the three application domains of GIS, ITS and BIM?”</a:t>
            </a:r>
            <a:endParaRPr lang="en-US" sz="2000" dirty="0">
              <a:latin typeface="Arial Nova" panose="020B0504020202020204" pitchFamily="34" charset="0"/>
            </a:endParaRPr>
          </a:p>
        </p:txBody>
      </p:sp>
      <p:pic>
        <p:nvPicPr>
          <p:cNvPr id="13" name="Plassholder for innhold 12">
            <a:extLst>
              <a:ext uri="{FF2B5EF4-FFF2-40B4-BE49-F238E27FC236}">
                <a16:creationId xmlns:a16="http://schemas.microsoft.com/office/drawing/2014/main" id="{5A0FA7A2-76FC-4D69-891F-9A623C04C8F5}"/>
              </a:ext>
            </a:extLst>
          </p:cNvPr>
          <p:cNvPicPr>
            <a:picLocks noGrp="1" noChangeAspect="1"/>
          </p:cNvPicPr>
          <p:nvPr>
            <p:ph idx="1"/>
          </p:nvPr>
        </p:nvPicPr>
        <p:blipFill>
          <a:blip r:embed="rId4"/>
          <a:stretch>
            <a:fillRect/>
          </a:stretch>
        </p:blipFill>
        <p:spPr>
          <a:xfrm>
            <a:off x="772352" y="1590722"/>
            <a:ext cx="4542261" cy="2720125"/>
          </a:xfrm>
          <a:prstGeom prst="rect">
            <a:avLst/>
          </a:prstGeom>
        </p:spPr>
      </p:pic>
      <p:pic>
        <p:nvPicPr>
          <p:cNvPr id="7" name="Bilde 6">
            <a:extLst>
              <a:ext uri="{FF2B5EF4-FFF2-40B4-BE49-F238E27FC236}">
                <a16:creationId xmlns:a16="http://schemas.microsoft.com/office/drawing/2014/main" id="{2D7AFDEE-E241-4ED0-86CD-BBA0AEC4312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2" name="Rektangel 1">
            <a:extLst>
              <a:ext uri="{FF2B5EF4-FFF2-40B4-BE49-F238E27FC236}">
                <a16:creationId xmlns:a16="http://schemas.microsoft.com/office/drawing/2014/main" id="{9BB47CD0-0CC0-412B-AA72-9CEA30FA2172}"/>
              </a:ext>
            </a:extLst>
          </p:cNvPr>
          <p:cNvSpPr/>
          <p:nvPr/>
        </p:nvSpPr>
        <p:spPr>
          <a:xfrm>
            <a:off x="877329" y="300626"/>
            <a:ext cx="6902049" cy="799460"/>
          </a:xfrm>
          <a:prstGeom prst="rect">
            <a:avLst/>
          </a:prstGeom>
        </p:spPr>
        <p:txBody>
          <a:bodyPr vert="horz" lIns="91440" tIns="45720" rIns="91440" bIns="45720" rtlCol="0" anchor="ctr">
            <a:noAutofit/>
          </a:bodyPr>
          <a:lstStyle/>
          <a:p>
            <a:pPr>
              <a:spcBef>
                <a:spcPct val="0"/>
              </a:spcBef>
            </a:pPr>
            <a:r>
              <a:rPr lang="en-US" sz="2400" dirty="0">
                <a:latin typeface="Arial Nova" panose="020B0504020202020204" pitchFamily="34" charset="0"/>
                <a:ea typeface="+mj-ea"/>
                <a:cs typeface="Arial"/>
              </a:rPr>
              <a:t>How can we achieve a common understanding? </a:t>
            </a:r>
          </a:p>
        </p:txBody>
      </p:sp>
      <p:sp>
        <p:nvSpPr>
          <p:cNvPr id="9" name="Pil: femkant 8">
            <a:extLst>
              <a:ext uri="{FF2B5EF4-FFF2-40B4-BE49-F238E27FC236}">
                <a16:creationId xmlns:a16="http://schemas.microsoft.com/office/drawing/2014/main" id="{51931A37-E36B-4B4B-961F-059C29DCEC33}"/>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1" name="Pil: femkant 10">
            <a:extLst>
              <a:ext uri="{FF2B5EF4-FFF2-40B4-BE49-F238E27FC236}">
                <a16:creationId xmlns:a16="http://schemas.microsoft.com/office/drawing/2014/main" id="{F97EFAFD-C6F4-43E6-9F80-779B6DEAE61B}"/>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2" name="Pil: femkant 11">
            <a:extLst>
              <a:ext uri="{FF2B5EF4-FFF2-40B4-BE49-F238E27FC236}">
                <a16:creationId xmlns:a16="http://schemas.microsoft.com/office/drawing/2014/main" id="{A567223B-7B66-4736-A361-DDF1B9EC2B80}"/>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4" name="Pil: femkant 13">
            <a:extLst>
              <a:ext uri="{FF2B5EF4-FFF2-40B4-BE49-F238E27FC236}">
                <a16:creationId xmlns:a16="http://schemas.microsoft.com/office/drawing/2014/main" id="{2E0549F4-E0B1-4377-9252-0FDECA016DE6}"/>
              </a:ext>
            </a:extLst>
          </p:cNvPr>
          <p:cNvSpPr/>
          <p:nvPr/>
        </p:nvSpPr>
        <p:spPr>
          <a:xfrm>
            <a:off x="1590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4</a:t>
            </a:r>
            <a:endParaRPr lang="en-US" sz="900" dirty="0"/>
          </a:p>
        </p:txBody>
      </p:sp>
      <p:sp>
        <p:nvSpPr>
          <p:cNvPr id="15" name="Pil: femkant 14">
            <a:extLst>
              <a:ext uri="{FF2B5EF4-FFF2-40B4-BE49-F238E27FC236}">
                <a16:creationId xmlns:a16="http://schemas.microsoft.com/office/drawing/2014/main" id="{0498BC60-058A-4F9E-809B-80D5C2811344}"/>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16" name="Pil: femkant 15">
            <a:extLst>
              <a:ext uri="{FF2B5EF4-FFF2-40B4-BE49-F238E27FC236}">
                <a16:creationId xmlns:a16="http://schemas.microsoft.com/office/drawing/2014/main" id="{E848C414-C0EF-42FE-937E-5BEA09151778}"/>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17" name="Pil: femkant 16">
            <a:extLst>
              <a:ext uri="{FF2B5EF4-FFF2-40B4-BE49-F238E27FC236}">
                <a16:creationId xmlns:a16="http://schemas.microsoft.com/office/drawing/2014/main" id="{51D0E2B0-B17C-49CA-A149-7BA635359B5F}"/>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18" name="Pil: femkant 17">
            <a:extLst>
              <a:ext uri="{FF2B5EF4-FFF2-40B4-BE49-F238E27FC236}">
                <a16:creationId xmlns:a16="http://schemas.microsoft.com/office/drawing/2014/main" id="{38C11197-5880-49C9-A90C-DE69A9C5387C}"/>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19" name="Pil: femkant 18">
            <a:extLst>
              <a:ext uri="{FF2B5EF4-FFF2-40B4-BE49-F238E27FC236}">
                <a16:creationId xmlns:a16="http://schemas.microsoft.com/office/drawing/2014/main" id="{5A0DA632-5066-41DD-BB4D-77EC77F35587}"/>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0" name="Pil: femkant 19">
            <a:extLst>
              <a:ext uri="{FF2B5EF4-FFF2-40B4-BE49-F238E27FC236}">
                <a16:creationId xmlns:a16="http://schemas.microsoft.com/office/drawing/2014/main" id="{485955D6-A1A8-4444-B856-E945D1D014DF}"/>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1" name="Pil: femkant 20">
            <a:extLst>
              <a:ext uri="{FF2B5EF4-FFF2-40B4-BE49-F238E27FC236}">
                <a16:creationId xmlns:a16="http://schemas.microsoft.com/office/drawing/2014/main" id="{EDB52A9D-9956-44DA-A017-F0D17A0915FA}"/>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 name="Pil: femkant 21">
            <a:extLst>
              <a:ext uri="{FF2B5EF4-FFF2-40B4-BE49-F238E27FC236}">
                <a16:creationId xmlns:a16="http://schemas.microsoft.com/office/drawing/2014/main" id="{2F5794F1-DFC0-4C8B-B8E9-4D5691377988}"/>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 name="Pil: femkant 22">
            <a:extLst>
              <a:ext uri="{FF2B5EF4-FFF2-40B4-BE49-F238E27FC236}">
                <a16:creationId xmlns:a16="http://schemas.microsoft.com/office/drawing/2014/main" id="{40B38E06-14F5-4D71-8160-425F0C8221E4}"/>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4" name="Pil: femkant 23">
            <a:extLst>
              <a:ext uri="{FF2B5EF4-FFF2-40B4-BE49-F238E27FC236}">
                <a16:creationId xmlns:a16="http://schemas.microsoft.com/office/drawing/2014/main" id="{070DFFE2-ACFF-4EBA-9DB7-20716D726C51}"/>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5" name="Pil: femkant 24">
            <a:extLst>
              <a:ext uri="{FF2B5EF4-FFF2-40B4-BE49-F238E27FC236}">
                <a16:creationId xmlns:a16="http://schemas.microsoft.com/office/drawing/2014/main" id="{E578DC3F-7A3C-49FE-B63C-73E0FFEDDD0D}"/>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6" name="Pil: femkant 25">
            <a:extLst>
              <a:ext uri="{FF2B5EF4-FFF2-40B4-BE49-F238E27FC236}">
                <a16:creationId xmlns:a16="http://schemas.microsoft.com/office/drawing/2014/main" id="{8E4C46DB-6ACD-411C-B0A9-5C679EE6571A}"/>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7" name="Pil: femkant 26">
            <a:extLst>
              <a:ext uri="{FF2B5EF4-FFF2-40B4-BE49-F238E27FC236}">
                <a16:creationId xmlns:a16="http://schemas.microsoft.com/office/drawing/2014/main" id="{7ECB0F1D-0C64-4F91-AD93-662BFE5E7B08}"/>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8" name="Pil: femkant 27">
            <a:extLst>
              <a:ext uri="{FF2B5EF4-FFF2-40B4-BE49-F238E27FC236}">
                <a16:creationId xmlns:a16="http://schemas.microsoft.com/office/drawing/2014/main" id="{F36CC12F-0576-4126-944E-C4A2A5D2EDB2}"/>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9" name="Pil: femkant 28">
            <a:extLst>
              <a:ext uri="{FF2B5EF4-FFF2-40B4-BE49-F238E27FC236}">
                <a16:creationId xmlns:a16="http://schemas.microsoft.com/office/drawing/2014/main" id="{A7B71A7B-56E1-44F1-86A6-B52A6ACBC6B5}"/>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0" name="Pil: femkant 29">
            <a:extLst>
              <a:ext uri="{FF2B5EF4-FFF2-40B4-BE49-F238E27FC236}">
                <a16:creationId xmlns:a16="http://schemas.microsoft.com/office/drawing/2014/main" id="{5B9BE63B-4347-4136-A115-10B2C5084596}"/>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1" name="Pil: femkant 30">
            <a:extLst>
              <a:ext uri="{FF2B5EF4-FFF2-40B4-BE49-F238E27FC236}">
                <a16:creationId xmlns:a16="http://schemas.microsoft.com/office/drawing/2014/main" id="{458CA226-F5E8-4C4F-8BEB-F7D8837439C6}"/>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2" name="Pil: femkant 31">
            <a:extLst>
              <a:ext uri="{FF2B5EF4-FFF2-40B4-BE49-F238E27FC236}">
                <a16:creationId xmlns:a16="http://schemas.microsoft.com/office/drawing/2014/main" id="{E46760C9-6097-429B-A2C6-09481F7385A0}"/>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3" name="Pil: femkant 32">
            <a:extLst>
              <a:ext uri="{FF2B5EF4-FFF2-40B4-BE49-F238E27FC236}">
                <a16:creationId xmlns:a16="http://schemas.microsoft.com/office/drawing/2014/main" id="{3A0FD3C4-ABC1-4D85-AFDB-5B7E6AF18EC6}"/>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4" name="Pil: femkant 33">
            <a:extLst>
              <a:ext uri="{FF2B5EF4-FFF2-40B4-BE49-F238E27FC236}">
                <a16:creationId xmlns:a16="http://schemas.microsoft.com/office/drawing/2014/main" id="{74B1D6AF-802C-47EB-ACE6-2256E8BC922C}"/>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5" name="Pil: femkant 34">
            <a:extLst>
              <a:ext uri="{FF2B5EF4-FFF2-40B4-BE49-F238E27FC236}">
                <a16:creationId xmlns:a16="http://schemas.microsoft.com/office/drawing/2014/main" id="{241B3E6B-19C6-4A48-B1AF-07B301975FAE}"/>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6" name="Pil: femkant 35">
            <a:extLst>
              <a:ext uri="{FF2B5EF4-FFF2-40B4-BE49-F238E27FC236}">
                <a16:creationId xmlns:a16="http://schemas.microsoft.com/office/drawing/2014/main" id="{99BD73B7-9C33-43A6-81F4-EF41F16F7824}"/>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7" name="Rektangel 36">
            <a:extLst>
              <a:ext uri="{FF2B5EF4-FFF2-40B4-BE49-F238E27FC236}">
                <a16:creationId xmlns:a16="http://schemas.microsoft.com/office/drawing/2014/main" id="{28C1A59B-4EBF-4893-B996-DD7B8D858ECC}"/>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27</a:t>
            </a:r>
            <a:endParaRPr lang="en-US" sz="900" dirty="0"/>
          </a:p>
        </p:txBody>
      </p:sp>
    </p:spTree>
    <p:extLst>
      <p:ext uri="{BB962C8B-B14F-4D97-AF65-F5344CB8AC3E}">
        <p14:creationId xmlns:p14="http://schemas.microsoft.com/office/powerpoint/2010/main" val="1024288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pic>
        <p:nvPicPr>
          <p:cNvPr id="13" name="Plassholder for innhold 12">
            <a:extLst>
              <a:ext uri="{FF2B5EF4-FFF2-40B4-BE49-F238E27FC236}">
                <a16:creationId xmlns:a16="http://schemas.microsoft.com/office/drawing/2014/main" id="{9F474D00-CD73-41A2-BE2C-469D593FC3F0}"/>
              </a:ext>
            </a:extLst>
          </p:cNvPr>
          <p:cNvPicPr>
            <a:picLocks noGrp="1" noChangeAspect="1"/>
          </p:cNvPicPr>
          <p:nvPr>
            <p:ph idx="1"/>
          </p:nvPr>
        </p:nvPicPr>
        <p:blipFill>
          <a:blip r:embed="rId4"/>
          <a:srcRect/>
          <a:stretch/>
        </p:blipFill>
        <p:spPr>
          <a:xfrm>
            <a:off x="1329755" y="408958"/>
            <a:ext cx="5643681" cy="4325583"/>
          </a:xfrm>
          <a:prstGeom prst="rect">
            <a:avLst/>
          </a:prstGeom>
        </p:spPr>
      </p:pic>
      <p:pic>
        <p:nvPicPr>
          <p:cNvPr id="9" name="Bilde 8">
            <a:extLst>
              <a:ext uri="{FF2B5EF4-FFF2-40B4-BE49-F238E27FC236}">
                <a16:creationId xmlns:a16="http://schemas.microsoft.com/office/drawing/2014/main" id="{1B8B273C-4D50-40E5-8A8C-56E7C0FB1DA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7" name="Pil: femkant 6">
            <a:extLst>
              <a:ext uri="{FF2B5EF4-FFF2-40B4-BE49-F238E27FC236}">
                <a16:creationId xmlns:a16="http://schemas.microsoft.com/office/drawing/2014/main" id="{39EEE777-57FA-4F00-B034-AC90F54FAC27}"/>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8" name="Pil: femkant 7">
            <a:extLst>
              <a:ext uri="{FF2B5EF4-FFF2-40B4-BE49-F238E27FC236}">
                <a16:creationId xmlns:a16="http://schemas.microsoft.com/office/drawing/2014/main" id="{E292D66C-14ED-4D4D-A5C8-C66E3A537F40}"/>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1" name="Pil: femkant 10">
            <a:extLst>
              <a:ext uri="{FF2B5EF4-FFF2-40B4-BE49-F238E27FC236}">
                <a16:creationId xmlns:a16="http://schemas.microsoft.com/office/drawing/2014/main" id="{9184B83C-0071-47E0-822D-ECAAFC681799}"/>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2" name="Pil: femkant 11">
            <a:extLst>
              <a:ext uri="{FF2B5EF4-FFF2-40B4-BE49-F238E27FC236}">
                <a16:creationId xmlns:a16="http://schemas.microsoft.com/office/drawing/2014/main" id="{7DD1CD99-A9AC-4ED9-B819-69B3D3F8CE13}"/>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4" name="Pil: femkant 13">
            <a:extLst>
              <a:ext uri="{FF2B5EF4-FFF2-40B4-BE49-F238E27FC236}">
                <a16:creationId xmlns:a16="http://schemas.microsoft.com/office/drawing/2014/main" id="{A7D2D20B-D1AA-403B-B5FE-D6A5C6D7BFA9}"/>
              </a:ext>
            </a:extLst>
          </p:cNvPr>
          <p:cNvSpPr/>
          <p:nvPr/>
        </p:nvSpPr>
        <p:spPr>
          <a:xfrm>
            <a:off x="1896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5</a:t>
            </a:r>
            <a:endParaRPr lang="en-US" sz="900" dirty="0"/>
          </a:p>
        </p:txBody>
      </p:sp>
      <p:sp>
        <p:nvSpPr>
          <p:cNvPr id="15" name="Pil: femkant 14">
            <a:extLst>
              <a:ext uri="{FF2B5EF4-FFF2-40B4-BE49-F238E27FC236}">
                <a16:creationId xmlns:a16="http://schemas.microsoft.com/office/drawing/2014/main" id="{801584FC-FC6D-4942-BE29-25CBD2234B5E}"/>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16" name="Pil: femkant 15">
            <a:extLst>
              <a:ext uri="{FF2B5EF4-FFF2-40B4-BE49-F238E27FC236}">
                <a16:creationId xmlns:a16="http://schemas.microsoft.com/office/drawing/2014/main" id="{6AE8DDC7-792A-4247-9E69-4E13537CF439}"/>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17" name="Pil: femkant 16">
            <a:extLst>
              <a:ext uri="{FF2B5EF4-FFF2-40B4-BE49-F238E27FC236}">
                <a16:creationId xmlns:a16="http://schemas.microsoft.com/office/drawing/2014/main" id="{4068BA74-4137-40D4-B1C9-C87EFC482B20}"/>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18" name="Pil: femkant 17">
            <a:extLst>
              <a:ext uri="{FF2B5EF4-FFF2-40B4-BE49-F238E27FC236}">
                <a16:creationId xmlns:a16="http://schemas.microsoft.com/office/drawing/2014/main" id="{3C439674-ED7E-46EA-97DC-B571EF97C2BE}"/>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19" name="Pil: femkant 18">
            <a:extLst>
              <a:ext uri="{FF2B5EF4-FFF2-40B4-BE49-F238E27FC236}">
                <a16:creationId xmlns:a16="http://schemas.microsoft.com/office/drawing/2014/main" id="{7171458E-AA85-428D-8C96-1B58BA35EF5C}"/>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0" name="Pil: femkant 19">
            <a:extLst>
              <a:ext uri="{FF2B5EF4-FFF2-40B4-BE49-F238E27FC236}">
                <a16:creationId xmlns:a16="http://schemas.microsoft.com/office/drawing/2014/main" id="{B2C05DE1-AAB3-4380-A3CE-40B2CBB0F414}"/>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1" name="Pil: femkant 20">
            <a:extLst>
              <a:ext uri="{FF2B5EF4-FFF2-40B4-BE49-F238E27FC236}">
                <a16:creationId xmlns:a16="http://schemas.microsoft.com/office/drawing/2014/main" id="{BAA938B5-17DA-4606-8030-593C7EC181B7}"/>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 name="Pil: femkant 21">
            <a:extLst>
              <a:ext uri="{FF2B5EF4-FFF2-40B4-BE49-F238E27FC236}">
                <a16:creationId xmlns:a16="http://schemas.microsoft.com/office/drawing/2014/main" id="{C7F5E923-4983-4E81-B68F-88C0C06CCBE0}"/>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 name="Pil: femkant 22">
            <a:extLst>
              <a:ext uri="{FF2B5EF4-FFF2-40B4-BE49-F238E27FC236}">
                <a16:creationId xmlns:a16="http://schemas.microsoft.com/office/drawing/2014/main" id="{79BABEDE-5D88-4F68-878B-B4DF29CD46CC}"/>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4" name="Pil: femkant 23">
            <a:extLst>
              <a:ext uri="{FF2B5EF4-FFF2-40B4-BE49-F238E27FC236}">
                <a16:creationId xmlns:a16="http://schemas.microsoft.com/office/drawing/2014/main" id="{007021FF-FE0A-4CA2-BB6F-8E9D8D2B96DD}"/>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5" name="Pil: femkant 24">
            <a:extLst>
              <a:ext uri="{FF2B5EF4-FFF2-40B4-BE49-F238E27FC236}">
                <a16:creationId xmlns:a16="http://schemas.microsoft.com/office/drawing/2014/main" id="{20180141-E45F-4971-85B3-97A3470B1F2E}"/>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6" name="Pil: femkant 25">
            <a:extLst>
              <a:ext uri="{FF2B5EF4-FFF2-40B4-BE49-F238E27FC236}">
                <a16:creationId xmlns:a16="http://schemas.microsoft.com/office/drawing/2014/main" id="{E53A0527-1D94-47A3-8150-FC28821DC5BB}"/>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7" name="Pil: femkant 26">
            <a:extLst>
              <a:ext uri="{FF2B5EF4-FFF2-40B4-BE49-F238E27FC236}">
                <a16:creationId xmlns:a16="http://schemas.microsoft.com/office/drawing/2014/main" id="{CB43E196-1F8C-49B7-8920-FA05B51FEC18}"/>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8" name="Pil: femkant 27">
            <a:extLst>
              <a:ext uri="{FF2B5EF4-FFF2-40B4-BE49-F238E27FC236}">
                <a16:creationId xmlns:a16="http://schemas.microsoft.com/office/drawing/2014/main" id="{5A3F8C18-042B-4600-AAC6-A4C57C27DA33}"/>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9" name="Pil: femkant 28">
            <a:extLst>
              <a:ext uri="{FF2B5EF4-FFF2-40B4-BE49-F238E27FC236}">
                <a16:creationId xmlns:a16="http://schemas.microsoft.com/office/drawing/2014/main" id="{410DC255-15B4-4771-AC2E-A1A087DEEF1A}"/>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0" name="Pil: femkant 29">
            <a:extLst>
              <a:ext uri="{FF2B5EF4-FFF2-40B4-BE49-F238E27FC236}">
                <a16:creationId xmlns:a16="http://schemas.microsoft.com/office/drawing/2014/main" id="{44F3AC2F-6D3B-4B6F-BDE1-385CB797E9D1}"/>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1" name="Pil: femkant 30">
            <a:extLst>
              <a:ext uri="{FF2B5EF4-FFF2-40B4-BE49-F238E27FC236}">
                <a16:creationId xmlns:a16="http://schemas.microsoft.com/office/drawing/2014/main" id="{155E712F-153B-4A8E-90AC-202B7BBC7DE1}"/>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2" name="Pil: femkant 31">
            <a:extLst>
              <a:ext uri="{FF2B5EF4-FFF2-40B4-BE49-F238E27FC236}">
                <a16:creationId xmlns:a16="http://schemas.microsoft.com/office/drawing/2014/main" id="{25CE967F-4CBA-4976-9D25-7B4413CBD668}"/>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3" name="Pil: femkant 32">
            <a:extLst>
              <a:ext uri="{FF2B5EF4-FFF2-40B4-BE49-F238E27FC236}">
                <a16:creationId xmlns:a16="http://schemas.microsoft.com/office/drawing/2014/main" id="{562DB1ED-CF83-4156-AA7D-6A1D13076216}"/>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4" name="Pil: femkant 33">
            <a:extLst>
              <a:ext uri="{FF2B5EF4-FFF2-40B4-BE49-F238E27FC236}">
                <a16:creationId xmlns:a16="http://schemas.microsoft.com/office/drawing/2014/main" id="{B35604F3-6324-4EE7-9273-0E0C0BF08C1C}"/>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5" name="Pil: femkant 34">
            <a:extLst>
              <a:ext uri="{FF2B5EF4-FFF2-40B4-BE49-F238E27FC236}">
                <a16:creationId xmlns:a16="http://schemas.microsoft.com/office/drawing/2014/main" id="{55D215C8-0514-420D-861F-B03077AD11C5}"/>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6" name="Rektangel 35">
            <a:extLst>
              <a:ext uri="{FF2B5EF4-FFF2-40B4-BE49-F238E27FC236}">
                <a16:creationId xmlns:a16="http://schemas.microsoft.com/office/drawing/2014/main" id="{D020CCAB-ACF6-4F10-A3D3-4B39D598F5E1}"/>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27</a:t>
            </a:r>
            <a:endParaRPr lang="en-US" sz="900" dirty="0"/>
          </a:p>
        </p:txBody>
      </p:sp>
    </p:spTree>
    <p:extLst>
      <p:ext uri="{BB962C8B-B14F-4D97-AF65-F5344CB8AC3E}">
        <p14:creationId xmlns:p14="http://schemas.microsoft.com/office/powerpoint/2010/main" val="414318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913599" y="247674"/>
            <a:ext cx="5316802" cy="774096"/>
          </a:xfrm>
        </p:spPr>
        <p:txBody>
          <a:bodyPr vert="horz" lIns="91440" tIns="45720" rIns="91440" bIns="45720" rtlCol="0" anchor="ctr">
            <a:normAutofit/>
          </a:bodyPr>
          <a:lstStyle/>
          <a:p>
            <a:pPr algn="ctr"/>
            <a:r>
              <a:rPr lang="nb-NO" sz="2800" b="0" dirty="0">
                <a:latin typeface="Arial Nova" panose="020B0504020202020204" pitchFamily="34" charset="0"/>
              </a:rPr>
              <a:t>Scientific </a:t>
            </a:r>
            <a:r>
              <a:rPr lang="nb-NO" sz="2800" b="0" dirty="0" err="1">
                <a:latin typeface="Arial Nova" panose="020B0504020202020204" pitchFamily="34" charset="0"/>
              </a:rPr>
              <a:t>approach</a:t>
            </a:r>
            <a:endParaRPr lang="en-US" sz="2000" b="0" dirty="0">
              <a:latin typeface="Arial Nova" panose="020B0504020202020204" pitchFamily="34" charset="0"/>
            </a:endParaRPr>
          </a:p>
        </p:txBody>
      </p:sp>
      <p:sp>
        <p:nvSpPr>
          <p:cNvPr id="3" name="Plassholder for innhold 2">
            <a:extLst>
              <a:ext uri="{FF2B5EF4-FFF2-40B4-BE49-F238E27FC236}">
                <a16:creationId xmlns:a16="http://schemas.microsoft.com/office/drawing/2014/main" id="{3DF8FDBA-50E4-423C-A372-69B385855CD5}"/>
              </a:ext>
            </a:extLst>
          </p:cNvPr>
          <p:cNvSpPr>
            <a:spLocks noGrp="1"/>
          </p:cNvSpPr>
          <p:nvPr>
            <p:ph idx="1"/>
          </p:nvPr>
        </p:nvSpPr>
        <p:spPr>
          <a:xfrm>
            <a:off x="829309" y="1099257"/>
            <a:ext cx="5891531" cy="3874852"/>
          </a:xfrm>
        </p:spPr>
        <p:txBody>
          <a:bodyPr>
            <a:normAutofit/>
          </a:bodyPr>
          <a:lstStyle/>
          <a:p>
            <a:pPr marL="0" indent="0">
              <a:spcAft>
                <a:spcPts val="600"/>
              </a:spcAft>
              <a:buNone/>
            </a:pPr>
            <a:r>
              <a:rPr lang="nb-NO" sz="2000" dirty="0">
                <a:latin typeface="Arial Nova" panose="020B0504020202020204" pitchFamily="34" charset="0"/>
              </a:rPr>
              <a:t> </a:t>
            </a:r>
          </a:p>
          <a:p>
            <a:pPr marL="800100" lvl="1" indent="-342900">
              <a:spcAft>
                <a:spcPts val="600"/>
              </a:spcAft>
              <a:buFont typeface="+mj-lt"/>
              <a:buAutoNum type="arabicPeriod"/>
            </a:pPr>
            <a:endParaRPr lang="nb-NO" sz="1800" dirty="0">
              <a:latin typeface="Arial Nova" panose="020B0504020202020204" pitchFamily="34" charset="0"/>
            </a:endParaRPr>
          </a:p>
        </p:txBody>
      </p:sp>
      <p:pic>
        <p:nvPicPr>
          <p:cNvPr id="8" name="Bilde 7">
            <a:extLst>
              <a:ext uri="{FF2B5EF4-FFF2-40B4-BE49-F238E27FC236}">
                <a16:creationId xmlns:a16="http://schemas.microsoft.com/office/drawing/2014/main" id="{065789CD-FAC7-4997-AE77-494671CE4413}"/>
              </a:ext>
            </a:extLst>
          </p:cNvPr>
          <p:cNvPicPr>
            <a:picLocks noChangeAspect="1"/>
          </p:cNvPicPr>
          <p:nvPr/>
        </p:nvPicPr>
        <p:blipFill>
          <a:blip r:embed="rId4"/>
          <a:stretch>
            <a:fillRect/>
          </a:stretch>
        </p:blipFill>
        <p:spPr>
          <a:xfrm>
            <a:off x="2040731" y="1264718"/>
            <a:ext cx="5235884" cy="2545623"/>
          </a:xfrm>
          <a:prstGeom prst="rect">
            <a:avLst/>
          </a:prstGeom>
        </p:spPr>
      </p:pic>
      <p:sp>
        <p:nvSpPr>
          <p:cNvPr id="2" name="Snakkeboble: rektangel med avrundede hjørner 1">
            <a:extLst>
              <a:ext uri="{FF2B5EF4-FFF2-40B4-BE49-F238E27FC236}">
                <a16:creationId xmlns:a16="http://schemas.microsoft.com/office/drawing/2014/main" id="{2D0F214C-A061-4168-84AB-A53FC2FA8941}"/>
              </a:ext>
            </a:extLst>
          </p:cNvPr>
          <p:cNvSpPr/>
          <p:nvPr/>
        </p:nvSpPr>
        <p:spPr>
          <a:xfrm>
            <a:off x="6904547" y="2072640"/>
            <a:ext cx="2117533" cy="1074420"/>
          </a:xfrm>
          <a:prstGeom prst="wedgeRoundRectCallout">
            <a:avLst>
              <a:gd name="adj1" fmla="val -50856"/>
              <a:gd name="adj2" fmla="val -69443"/>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 generic information model for exchange GIS to ITS</a:t>
            </a:r>
          </a:p>
        </p:txBody>
      </p:sp>
      <p:sp>
        <p:nvSpPr>
          <p:cNvPr id="12" name="Snakkeboble: rektangel med avrundede hjørner 11">
            <a:extLst>
              <a:ext uri="{FF2B5EF4-FFF2-40B4-BE49-F238E27FC236}">
                <a16:creationId xmlns:a16="http://schemas.microsoft.com/office/drawing/2014/main" id="{732DCABB-F984-46BE-9BC2-D231C6DF6DA8}"/>
              </a:ext>
            </a:extLst>
          </p:cNvPr>
          <p:cNvSpPr/>
          <p:nvPr/>
        </p:nvSpPr>
        <p:spPr>
          <a:xfrm>
            <a:off x="4889405" y="4069646"/>
            <a:ext cx="2788592" cy="688386"/>
          </a:xfrm>
          <a:prstGeom prst="wedgeRoundRectCallout">
            <a:avLst>
              <a:gd name="adj1" fmla="val -38151"/>
              <a:gd name="adj2" fmla="val -1028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Modelling rules and rules for conversion from UML to OWL</a:t>
            </a:r>
          </a:p>
        </p:txBody>
      </p:sp>
      <p:sp>
        <p:nvSpPr>
          <p:cNvPr id="13" name="Snakkeboble: rektangel med avrundede hjørner 12">
            <a:extLst>
              <a:ext uri="{FF2B5EF4-FFF2-40B4-BE49-F238E27FC236}">
                <a16:creationId xmlns:a16="http://schemas.microsoft.com/office/drawing/2014/main" id="{ED40BC32-5CA0-4184-B376-07B96E568385}"/>
              </a:ext>
            </a:extLst>
          </p:cNvPr>
          <p:cNvSpPr/>
          <p:nvPr/>
        </p:nvSpPr>
        <p:spPr>
          <a:xfrm>
            <a:off x="1650058" y="4070279"/>
            <a:ext cx="2602654" cy="688386"/>
          </a:xfrm>
          <a:prstGeom prst="wedgeRoundRectCallout">
            <a:avLst>
              <a:gd name="adj1" fmla="val 42931"/>
              <a:gd name="adj2" fmla="val -14461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 structure of UML profiles for GIS, ITS and BIM</a:t>
            </a:r>
          </a:p>
        </p:txBody>
      </p:sp>
      <p:sp>
        <p:nvSpPr>
          <p:cNvPr id="14" name="Snakkeboble: rektangel med avrundede hjørner 13">
            <a:extLst>
              <a:ext uri="{FF2B5EF4-FFF2-40B4-BE49-F238E27FC236}">
                <a16:creationId xmlns:a16="http://schemas.microsoft.com/office/drawing/2014/main" id="{78FAF14E-D0CD-4388-A299-B981832557CB}"/>
              </a:ext>
            </a:extLst>
          </p:cNvPr>
          <p:cNvSpPr/>
          <p:nvPr/>
        </p:nvSpPr>
        <p:spPr>
          <a:xfrm>
            <a:off x="322801" y="2123158"/>
            <a:ext cx="2161206" cy="973383"/>
          </a:xfrm>
          <a:prstGeom prst="wedgeRoundRectCallout">
            <a:avLst>
              <a:gd name="adj1" fmla="val 46004"/>
              <a:gd name="adj2" fmla="val -7403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IFC schemas in ISO/TC 211 UML</a:t>
            </a:r>
          </a:p>
        </p:txBody>
      </p:sp>
      <p:pic>
        <p:nvPicPr>
          <p:cNvPr id="15" name="Bilde 14">
            <a:extLst>
              <a:ext uri="{FF2B5EF4-FFF2-40B4-BE49-F238E27FC236}">
                <a16:creationId xmlns:a16="http://schemas.microsoft.com/office/drawing/2014/main" id="{47A98D80-E34D-4400-8454-E74EB1DF80C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16" name="Pil: femkant 15">
            <a:extLst>
              <a:ext uri="{FF2B5EF4-FFF2-40B4-BE49-F238E27FC236}">
                <a16:creationId xmlns:a16="http://schemas.microsoft.com/office/drawing/2014/main" id="{A44A512E-C988-4181-82B6-7DE6AB44921E}"/>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7" name="Pil: femkant 16">
            <a:extLst>
              <a:ext uri="{FF2B5EF4-FFF2-40B4-BE49-F238E27FC236}">
                <a16:creationId xmlns:a16="http://schemas.microsoft.com/office/drawing/2014/main" id="{56E61642-8839-4622-BCB2-5E761E0587F8}"/>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8" name="Pil: femkant 17">
            <a:extLst>
              <a:ext uri="{FF2B5EF4-FFF2-40B4-BE49-F238E27FC236}">
                <a16:creationId xmlns:a16="http://schemas.microsoft.com/office/drawing/2014/main" id="{D18378A3-60A4-45F0-9980-69C90A3C9D16}"/>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9" name="Pil: femkant 18">
            <a:extLst>
              <a:ext uri="{FF2B5EF4-FFF2-40B4-BE49-F238E27FC236}">
                <a16:creationId xmlns:a16="http://schemas.microsoft.com/office/drawing/2014/main" id="{CB88D069-9842-410C-80DB-062AB6206923}"/>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20" name="Pil: femkant 19">
            <a:extLst>
              <a:ext uri="{FF2B5EF4-FFF2-40B4-BE49-F238E27FC236}">
                <a16:creationId xmlns:a16="http://schemas.microsoft.com/office/drawing/2014/main" id="{00FB3B0C-49B2-4B0E-8940-76B1E8DE8871}"/>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21" name="Pil: femkant 20">
            <a:extLst>
              <a:ext uri="{FF2B5EF4-FFF2-40B4-BE49-F238E27FC236}">
                <a16:creationId xmlns:a16="http://schemas.microsoft.com/office/drawing/2014/main" id="{92743DDF-F309-495E-B735-C7D6C6FD5169}"/>
              </a:ext>
            </a:extLst>
          </p:cNvPr>
          <p:cNvSpPr/>
          <p:nvPr/>
        </p:nvSpPr>
        <p:spPr>
          <a:xfrm>
            <a:off x="2202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6</a:t>
            </a:r>
            <a:endParaRPr lang="en-US" sz="900" dirty="0"/>
          </a:p>
        </p:txBody>
      </p:sp>
      <p:sp>
        <p:nvSpPr>
          <p:cNvPr id="22" name="Pil: femkant 21">
            <a:extLst>
              <a:ext uri="{FF2B5EF4-FFF2-40B4-BE49-F238E27FC236}">
                <a16:creationId xmlns:a16="http://schemas.microsoft.com/office/drawing/2014/main" id="{5740DD3F-DABA-45D8-A5CE-AD384249073A}"/>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 name="Pil: femkant 22">
            <a:extLst>
              <a:ext uri="{FF2B5EF4-FFF2-40B4-BE49-F238E27FC236}">
                <a16:creationId xmlns:a16="http://schemas.microsoft.com/office/drawing/2014/main" id="{75DEC58A-97CE-43D9-AD7B-70AF7663ECC6}"/>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4" name="Pil: femkant 23">
            <a:extLst>
              <a:ext uri="{FF2B5EF4-FFF2-40B4-BE49-F238E27FC236}">
                <a16:creationId xmlns:a16="http://schemas.microsoft.com/office/drawing/2014/main" id="{322340FB-113A-475A-93B6-1273857DA26C}"/>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5" name="Pil: femkant 24">
            <a:extLst>
              <a:ext uri="{FF2B5EF4-FFF2-40B4-BE49-F238E27FC236}">
                <a16:creationId xmlns:a16="http://schemas.microsoft.com/office/drawing/2014/main" id="{F769106B-3B75-47D7-9339-7C023FB37AB5}"/>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6" name="Pil: femkant 25">
            <a:extLst>
              <a:ext uri="{FF2B5EF4-FFF2-40B4-BE49-F238E27FC236}">
                <a16:creationId xmlns:a16="http://schemas.microsoft.com/office/drawing/2014/main" id="{01673086-6CAF-40D6-BBA8-BFC47F80BB8B}"/>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7" name="Pil: femkant 26">
            <a:extLst>
              <a:ext uri="{FF2B5EF4-FFF2-40B4-BE49-F238E27FC236}">
                <a16:creationId xmlns:a16="http://schemas.microsoft.com/office/drawing/2014/main" id="{C895DD53-65F7-4831-AE17-9C85D244F793}"/>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8" name="Pil: femkant 27">
            <a:extLst>
              <a:ext uri="{FF2B5EF4-FFF2-40B4-BE49-F238E27FC236}">
                <a16:creationId xmlns:a16="http://schemas.microsoft.com/office/drawing/2014/main" id="{71226627-C831-4EC9-AE9E-544A80787256}"/>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9" name="Pil: femkant 28">
            <a:extLst>
              <a:ext uri="{FF2B5EF4-FFF2-40B4-BE49-F238E27FC236}">
                <a16:creationId xmlns:a16="http://schemas.microsoft.com/office/drawing/2014/main" id="{0D8B6111-E8B9-4E81-9B16-C49AB35C4EA8}"/>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0" name="Pil: femkant 29">
            <a:extLst>
              <a:ext uri="{FF2B5EF4-FFF2-40B4-BE49-F238E27FC236}">
                <a16:creationId xmlns:a16="http://schemas.microsoft.com/office/drawing/2014/main" id="{FA557523-2398-4910-9F0D-DEC71DC78330}"/>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1" name="Pil: femkant 30">
            <a:extLst>
              <a:ext uri="{FF2B5EF4-FFF2-40B4-BE49-F238E27FC236}">
                <a16:creationId xmlns:a16="http://schemas.microsoft.com/office/drawing/2014/main" id="{41110710-3560-4CEB-825D-519BDE5D2FF5}"/>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2" name="Pil: femkant 31">
            <a:extLst>
              <a:ext uri="{FF2B5EF4-FFF2-40B4-BE49-F238E27FC236}">
                <a16:creationId xmlns:a16="http://schemas.microsoft.com/office/drawing/2014/main" id="{37933E6D-0128-4338-89A9-16B33EEB7EDF}"/>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3" name="Pil: femkant 32">
            <a:extLst>
              <a:ext uri="{FF2B5EF4-FFF2-40B4-BE49-F238E27FC236}">
                <a16:creationId xmlns:a16="http://schemas.microsoft.com/office/drawing/2014/main" id="{E49EBF77-92A2-4887-8962-8AC32C27C178}"/>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4" name="Pil: femkant 33">
            <a:extLst>
              <a:ext uri="{FF2B5EF4-FFF2-40B4-BE49-F238E27FC236}">
                <a16:creationId xmlns:a16="http://schemas.microsoft.com/office/drawing/2014/main" id="{065C0EB3-476A-4CFC-B4DE-3E6AD48CFFC3}"/>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5" name="Pil: femkant 34">
            <a:extLst>
              <a:ext uri="{FF2B5EF4-FFF2-40B4-BE49-F238E27FC236}">
                <a16:creationId xmlns:a16="http://schemas.microsoft.com/office/drawing/2014/main" id="{472574C9-0F9F-4906-B7D9-48F683812F31}"/>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6" name="Pil: femkant 35">
            <a:extLst>
              <a:ext uri="{FF2B5EF4-FFF2-40B4-BE49-F238E27FC236}">
                <a16:creationId xmlns:a16="http://schemas.microsoft.com/office/drawing/2014/main" id="{F7E4FA82-B10F-4F9C-B572-3B8F7EEC5A09}"/>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7" name="Pil: femkant 36">
            <a:extLst>
              <a:ext uri="{FF2B5EF4-FFF2-40B4-BE49-F238E27FC236}">
                <a16:creationId xmlns:a16="http://schemas.microsoft.com/office/drawing/2014/main" id="{DAA21E24-E3C7-44E7-A353-E2FBA42C8132}"/>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8" name="Pil: femkant 37">
            <a:extLst>
              <a:ext uri="{FF2B5EF4-FFF2-40B4-BE49-F238E27FC236}">
                <a16:creationId xmlns:a16="http://schemas.microsoft.com/office/drawing/2014/main" id="{54346C73-6758-4209-9109-DF663ABB6C97}"/>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9" name="Pil: femkant 38">
            <a:extLst>
              <a:ext uri="{FF2B5EF4-FFF2-40B4-BE49-F238E27FC236}">
                <a16:creationId xmlns:a16="http://schemas.microsoft.com/office/drawing/2014/main" id="{D21BA706-37F9-48DB-ADD2-4B6E5C245368}"/>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0" name="Pil: femkant 39">
            <a:extLst>
              <a:ext uri="{FF2B5EF4-FFF2-40B4-BE49-F238E27FC236}">
                <a16:creationId xmlns:a16="http://schemas.microsoft.com/office/drawing/2014/main" id="{86573D1F-6C35-4675-A708-1817DDC5B286}"/>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1" name="Pil: femkant 40">
            <a:extLst>
              <a:ext uri="{FF2B5EF4-FFF2-40B4-BE49-F238E27FC236}">
                <a16:creationId xmlns:a16="http://schemas.microsoft.com/office/drawing/2014/main" id="{4B112B39-7569-4C75-B223-230DFB9BBB22}"/>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2" name="Rektangel 41">
            <a:extLst>
              <a:ext uri="{FF2B5EF4-FFF2-40B4-BE49-F238E27FC236}">
                <a16:creationId xmlns:a16="http://schemas.microsoft.com/office/drawing/2014/main" id="{DD7665B5-F5F5-4356-BD87-48939362F007}"/>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27</a:t>
            </a:r>
            <a:endParaRPr lang="en-US" sz="900" dirty="0"/>
          </a:p>
        </p:txBody>
      </p:sp>
    </p:spTree>
    <p:extLst>
      <p:ext uri="{BB962C8B-B14F-4D97-AF65-F5344CB8AC3E}">
        <p14:creationId xmlns:p14="http://schemas.microsoft.com/office/powerpoint/2010/main" val="296963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9087F9D-25E2-49EA-A74D-F574C970EFA9}"/>
              </a:ext>
            </a:extLst>
          </p:cNvPr>
          <p:cNvSpPr>
            <a:spLocks noGrp="1"/>
          </p:cNvSpPr>
          <p:nvPr>
            <p:ph type="title"/>
          </p:nvPr>
        </p:nvSpPr>
        <p:spPr>
          <a:xfrm>
            <a:off x="1194628" y="354808"/>
            <a:ext cx="6277026" cy="857250"/>
          </a:xfrm>
        </p:spPr>
        <p:txBody>
          <a:bodyPr>
            <a:noAutofit/>
          </a:bodyPr>
          <a:lstStyle/>
          <a:p>
            <a:r>
              <a:rPr lang="nb-NO" sz="2800" b="0" dirty="0"/>
              <a:t>DIKW</a:t>
            </a:r>
            <a:br>
              <a:rPr lang="nb-NO" sz="2800" b="0" dirty="0"/>
            </a:br>
            <a:r>
              <a:rPr lang="nb-NO" sz="2800" b="0" dirty="0"/>
              <a:t>- </a:t>
            </a:r>
            <a:r>
              <a:rPr lang="nb-NO" sz="2400" b="0" dirty="0"/>
              <a:t>Data, Information, Knowledge and </a:t>
            </a:r>
            <a:r>
              <a:rPr lang="nb-NO" sz="2400" b="0" dirty="0" err="1"/>
              <a:t>Wisdom</a:t>
            </a:r>
            <a:endParaRPr lang="en-US" sz="2400" b="0" dirty="0"/>
          </a:p>
        </p:txBody>
      </p:sp>
      <p:pic>
        <p:nvPicPr>
          <p:cNvPr id="7" name="Plassholder for innhold 6">
            <a:extLst>
              <a:ext uri="{FF2B5EF4-FFF2-40B4-BE49-F238E27FC236}">
                <a16:creationId xmlns:a16="http://schemas.microsoft.com/office/drawing/2014/main" id="{65647F73-00D0-4F6D-B46A-D593D25F5507}"/>
              </a:ext>
            </a:extLst>
          </p:cNvPr>
          <p:cNvPicPr>
            <a:picLocks noGrp="1" noChangeAspect="1"/>
          </p:cNvPicPr>
          <p:nvPr>
            <p:ph idx="1"/>
          </p:nvPr>
        </p:nvPicPr>
        <p:blipFill>
          <a:blip r:embed="rId3"/>
          <a:stretch>
            <a:fillRect/>
          </a:stretch>
        </p:blipFill>
        <p:spPr>
          <a:xfrm>
            <a:off x="1057312" y="1713667"/>
            <a:ext cx="3122347" cy="2547439"/>
          </a:xfrm>
        </p:spPr>
      </p:pic>
      <p:pic>
        <p:nvPicPr>
          <p:cNvPr id="10" name="Bilde 9" descr="stripe_tekst_eng_16_9.jpg">
            <a:extLst>
              <a:ext uri="{FF2B5EF4-FFF2-40B4-BE49-F238E27FC236}">
                <a16:creationId xmlns:a16="http://schemas.microsoft.com/office/drawing/2014/main" id="{03DB59FE-DD1B-4FE3-9784-A0C2E213076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645602" cy="5143500"/>
          </a:xfrm>
          <a:prstGeom prst="rect">
            <a:avLst/>
          </a:prstGeom>
        </p:spPr>
      </p:pic>
      <p:sp>
        <p:nvSpPr>
          <p:cNvPr id="12" name="TekstSylinder 11">
            <a:extLst>
              <a:ext uri="{FF2B5EF4-FFF2-40B4-BE49-F238E27FC236}">
                <a16:creationId xmlns:a16="http://schemas.microsoft.com/office/drawing/2014/main" id="{766AFACE-0673-4C91-8D8F-66F169BB3AA6}"/>
              </a:ext>
            </a:extLst>
          </p:cNvPr>
          <p:cNvSpPr txBox="1"/>
          <p:nvPr/>
        </p:nvSpPr>
        <p:spPr>
          <a:xfrm>
            <a:off x="4347713" y="1505208"/>
            <a:ext cx="4525831" cy="2739211"/>
          </a:xfrm>
          <a:prstGeom prst="rect">
            <a:avLst/>
          </a:prstGeom>
          <a:noFill/>
        </p:spPr>
        <p:txBody>
          <a:bodyPr wrap="square" rtlCol="0">
            <a:spAutoFit/>
          </a:bodyPr>
          <a:lstStyle/>
          <a:p>
            <a:pPr>
              <a:spcBef>
                <a:spcPts val="600"/>
              </a:spcBef>
            </a:pPr>
            <a:r>
              <a:rPr lang="nb-NO" u="sng" dirty="0"/>
              <a:t>Information </a:t>
            </a:r>
            <a:r>
              <a:rPr lang="nb-NO" u="sng" dirty="0" err="1"/>
              <a:t>model</a:t>
            </a:r>
            <a:r>
              <a:rPr lang="nb-NO" u="sng" dirty="0"/>
              <a:t>:</a:t>
            </a:r>
          </a:p>
          <a:p>
            <a:pPr marL="285750" indent="-285750">
              <a:spcBef>
                <a:spcPts val="600"/>
              </a:spcBef>
              <a:buFont typeface="Arial" panose="020B0604020202020204" pitchFamily="34" charset="0"/>
              <a:buChar char="•"/>
            </a:pPr>
            <a:r>
              <a:rPr lang="en-US" sz="1600" i="1" dirty="0"/>
              <a:t>“… a </a:t>
            </a:r>
            <a:r>
              <a:rPr lang="en-US" sz="1600" b="1" i="1" dirty="0"/>
              <a:t>formal description </a:t>
            </a:r>
            <a:r>
              <a:rPr lang="en-US" sz="1600" i="1" dirty="0"/>
              <a:t>of types of ideas, facts and processes which together form </a:t>
            </a:r>
            <a:r>
              <a:rPr lang="en-US" sz="1600" b="1" i="1" dirty="0"/>
              <a:t>a model of a portion of interest of the real world </a:t>
            </a:r>
            <a:r>
              <a:rPr lang="en-US" sz="1600" i="1" dirty="0"/>
              <a:t>and which provides an </a:t>
            </a:r>
            <a:r>
              <a:rPr lang="en-US" sz="1600" b="1" i="1" dirty="0"/>
              <a:t>explicit set of interpretation rules</a:t>
            </a:r>
            <a:r>
              <a:rPr lang="en-US" sz="1600" i="1" dirty="0"/>
              <a:t>.” </a:t>
            </a:r>
            <a:r>
              <a:rPr lang="en-US" sz="1600" dirty="0"/>
              <a:t>(Schenck and Wilson, 1994). </a:t>
            </a:r>
          </a:p>
          <a:p>
            <a:pPr marL="285750" indent="-285750">
              <a:spcBef>
                <a:spcPts val="600"/>
              </a:spcBef>
              <a:buFont typeface="Arial" panose="020B0604020202020204" pitchFamily="34" charset="0"/>
              <a:buChar char="•"/>
            </a:pPr>
            <a:r>
              <a:rPr lang="en-US" sz="1600" dirty="0"/>
              <a:t>“</a:t>
            </a:r>
            <a:r>
              <a:rPr lang="en-US" sz="1600" i="1" dirty="0"/>
              <a:t>… a representation of concepts, relationships, constraints, rules, and operations to specify data semantics for a chosen domain of discourse</a:t>
            </a:r>
            <a:r>
              <a:rPr lang="en-US" sz="1600" dirty="0"/>
              <a:t>” (Zhao et al., 2011)</a:t>
            </a:r>
          </a:p>
        </p:txBody>
      </p:sp>
      <p:sp>
        <p:nvSpPr>
          <p:cNvPr id="3" name="Rektangel 2">
            <a:extLst>
              <a:ext uri="{FF2B5EF4-FFF2-40B4-BE49-F238E27FC236}">
                <a16:creationId xmlns:a16="http://schemas.microsoft.com/office/drawing/2014/main" id="{31387C7C-652F-436A-AE04-D7236A31DAF2}"/>
              </a:ext>
            </a:extLst>
          </p:cNvPr>
          <p:cNvSpPr/>
          <p:nvPr/>
        </p:nvSpPr>
        <p:spPr>
          <a:xfrm>
            <a:off x="1194628" y="4357804"/>
            <a:ext cx="2933516" cy="246221"/>
          </a:xfrm>
          <a:prstGeom prst="rect">
            <a:avLst/>
          </a:prstGeom>
        </p:spPr>
        <p:txBody>
          <a:bodyPr wrap="square">
            <a:spAutoFit/>
          </a:bodyPr>
          <a:lstStyle/>
          <a:p>
            <a:r>
              <a:rPr lang="en-US" sz="1000" dirty="0">
                <a:latin typeface="Calibri" panose="020F0502020204030204" pitchFamily="34" charset="0"/>
                <a:ea typeface="Times New Roman" panose="02020603050405020304" pitchFamily="18" charset="0"/>
                <a:cs typeface="Times New Roman" panose="02020603050405020304" pitchFamily="18" charset="0"/>
              </a:rPr>
              <a:t>The DIKW Hierarchy. Adapted from (Rowley, 2007).</a:t>
            </a:r>
            <a:endParaRPr lang="en-US" sz="1000" dirty="0"/>
          </a:p>
        </p:txBody>
      </p:sp>
      <p:pic>
        <p:nvPicPr>
          <p:cNvPr id="8" name="Bilde 7">
            <a:extLst>
              <a:ext uri="{FF2B5EF4-FFF2-40B4-BE49-F238E27FC236}">
                <a16:creationId xmlns:a16="http://schemas.microsoft.com/office/drawing/2014/main" id="{72C1B3B0-0BBF-4BD5-B3E2-3113B926CAA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11" name="Pil: femkant 10">
            <a:extLst>
              <a:ext uri="{FF2B5EF4-FFF2-40B4-BE49-F238E27FC236}">
                <a16:creationId xmlns:a16="http://schemas.microsoft.com/office/drawing/2014/main" id="{273A0A04-EE75-4ACB-97BC-1FC104F7EAA8}"/>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3" name="Pil: femkant 12">
            <a:extLst>
              <a:ext uri="{FF2B5EF4-FFF2-40B4-BE49-F238E27FC236}">
                <a16:creationId xmlns:a16="http://schemas.microsoft.com/office/drawing/2014/main" id="{930D2368-F5AE-4C22-9D64-0A204C804F43}"/>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4" name="Pil: femkant 13">
            <a:extLst>
              <a:ext uri="{FF2B5EF4-FFF2-40B4-BE49-F238E27FC236}">
                <a16:creationId xmlns:a16="http://schemas.microsoft.com/office/drawing/2014/main" id="{026B3A73-F719-4D7C-A227-2CA66B017741}"/>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5" name="Pil: femkant 14">
            <a:extLst>
              <a:ext uri="{FF2B5EF4-FFF2-40B4-BE49-F238E27FC236}">
                <a16:creationId xmlns:a16="http://schemas.microsoft.com/office/drawing/2014/main" id="{1A5C3123-BA7F-4CF0-B8C1-7F5FA39D0CD1}"/>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6" name="Pil: femkant 15">
            <a:extLst>
              <a:ext uri="{FF2B5EF4-FFF2-40B4-BE49-F238E27FC236}">
                <a16:creationId xmlns:a16="http://schemas.microsoft.com/office/drawing/2014/main" id="{892A55D1-7AA9-4616-8B76-F9BD0909A7F8}"/>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7" name="Pil: femkant 16">
            <a:extLst>
              <a:ext uri="{FF2B5EF4-FFF2-40B4-BE49-F238E27FC236}">
                <a16:creationId xmlns:a16="http://schemas.microsoft.com/office/drawing/2014/main" id="{52625049-D11E-471E-92EE-7AF21496E042}"/>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8" name="Pil: femkant 17">
            <a:extLst>
              <a:ext uri="{FF2B5EF4-FFF2-40B4-BE49-F238E27FC236}">
                <a16:creationId xmlns:a16="http://schemas.microsoft.com/office/drawing/2014/main" id="{79302C44-8C73-463C-9B36-CBD1ACF304E7}"/>
              </a:ext>
            </a:extLst>
          </p:cNvPr>
          <p:cNvSpPr/>
          <p:nvPr/>
        </p:nvSpPr>
        <p:spPr>
          <a:xfrm>
            <a:off x="2508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7</a:t>
            </a:r>
            <a:endParaRPr lang="en-US" sz="900" dirty="0"/>
          </a:p>
        </p:txBody>
      </p:sp>
      <p:sp>
        <p:nvSpPr>
          <p:cNvPr id="19" name="Pil: femkant 18">
            <a:extLst>
              <a:ext uri="{FF2B5EF4-FFF2-40B4-BE49-F238E27FC236}">
                <a16:creationId xmlns:a16="http://schemas.microsoft.com/office/drawing/2014/main" id="{6A83C322-7489-41BE-B970-3AE586F7E899}"/>
              </a:ext>
            </a:extLst>
          </p:cNvPr>
          <p:cNvSpPr/>
          <p:nvPr/>
        </p:nvSpPr>
        <p:spPr>
          <a:xfrm>
            <a:off x="281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0" name="Pil: femkant 19">
            <a:extLst>
              <a:ext uri="{FF2B5EF4-FFF2-40B4-BE49-F238E27FC236}">
                <a16:creationId xmlns:a16="http://schemas.microsoft.com/office/drawing/2014/main" id="{5211EEA0-2004-4649-98C1-A9DAD312F1C4}"/>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1" name="Pil: femkant 20">
            <a:extLst>
              <a:ext uri="{FF2B5EF4-FFF2-40B4-BE49-F238E27FC236}">
                <a16:creationId xmlns:a16="http://schemas.microsoft.com/office/drawing/2014/main" id="{DF1A57BA-915D-4E96-A8BF-64FCAF0CC5CA}"/>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2" name="Pil: femkant 21">
            <a:extLst>
              <a:ext uri="{FF2B5EF4-FFF2-40B4-BE49-F238E27FC236}">
                <a16:creationId xmlns:a16="http://schemas.microsoft.com/office/drawing/2014/main" id="{49090CFA-9BFA-4838-BB0A-D57E4B008585}"/>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 name="Pil: femkant 22">
            <a:extLst>
              <a:ext uri="{FF2B5EF4-FFF2-40B4-BE49-F238E27FC236}">
                <a16:creationId xmlns:a16="http://schemas.microsoft.com/office/drawing/2014/main" id="{BEBF9817-843A-4842-A58A-8DAF187B2C88}"/>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4" name="Pil: femkant 23">
            <a:extLst>
              <a:ext uri="{FF2B5EF4-FFF2-40B4-BE49-F238E27FC236}">
                <a16:creationId xmlns:a16="http://schemas.microsoft.com/office/drawing/2014/main" id="{7EC06302-F473-4105-ADFD-953C731AE0B2}"/>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5" name="Pil: femkant 24">
            <a:extLst>
              <a:ext uri="{FF2B5EF4-FFF2-40B4-BE49-F238E27FC236}">
                <a16:creationId xmlns:a16="http://schemas.microsoft.com/office/drawing/2014/main" id="{B50652C5-B39E-42FD-9A5C-71603B0BEFAF}"/>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6" name="Pil: femkant 25">
            <a:extLst>
              <a:ext uri="{FF2B5EF4-FFF2-40B4-BE49-F238E27FC236}">
                <a16:creationId xmlns:a16="http://schemas.microsoft.com/office/drawing/2014/main" id="{993677F8-2BAD-4B23-9CF1-181BDED6E7E4}"/>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7" name="Pil: femkant 26">
            <a:extLst>
              <a:ext uri="{FF2B5EF4-FFF2-40B4-BE49-F238E27FC236}">
                <a16:creationId xmlns:a16="http://schemas.microsoft.com/office/drawing/2014/main" id="{BDBD7E3A-A660-4B87-B350-BDE339ECE401}"/>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8" name="Pil: femkant 27">
            <a:extLst>
              <a:ext uri="{FF2B5EF4-FFF2-40B4-BE49-F238E27FC236}">
                <a16:creationId xmlns:a16="http://schemas.microsoft.com/office/drawing/2014/main" id="{97162B87-BFF1-4BAF-BCD9-39E148572486}"/>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9" name="Pil: femkant 28">
            <a:extLst>
              <a:ext uri="{FF2B5EF4-FFF2-40B4-BE49-F238E27FC236}">
                <a16:creationId xmlns:a16="http://schemas.microsoft.com/office/drawing/2014/main" id="{BDAE6FE8-FA2D-4341-AA65-C23DC6A6D261}"/>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0" name="Pil: femkant 29">
            <a:extLst>
              <a:ext uri="{FF2B5EF4-FFF2-40B4-BE49-F238E27FC236}">
                <a16:creationId xmlns:a16="http://schemas.microsoft.com/office/drawing/2014/main" id="{B1ED96B2-63C3-4C4C-BBA4-2C2734DC01D0}"/>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1" name="Pil: femkant 30">
            <a:extLst>
              <a:ext uri="{FF2B5EF4-FFF2-40B4-BE49-F238E27FC236}">
                <a16:creationId xmlns:a16="http://schemas.microsoft.com/office/drawing/2014/main" id="{6DA29D9E-E652-4C29-AFFC-9A403C86A2F9}"/>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2" name="Pil: femkant 31">
            <a:extLst>
              <a:ext uri="{FF2B5EF4-FFF2-40B4-BE49-F238E27FC236}">
                <a16:creationId xmlns:a16="http://schemas.microsoft.com/office/drawing/2014/main" id="{BD1A93EA-2A0C-464B-9ADB-040FC95F8BE8}"/>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3" name="Pil: femkant 32">
            <a:extLst>
              <a:ext uri="{FF2B5EF4-FFF2-40B4-BE49-F238E27FC236}">
                <a16:creationId xmlns:a16="http://schemas.microsoft.com/office/drawing/2014/main" id="{F8DD673A-A9EA-43AB-8F28-A4B9DE66D4D2}"/>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4" name="Pil: femkant 33">
            <a:extLst>
              <a:ext uri="{FF2B5EF4-FFF2-40B4-BE49-F238E27FC236}">
                <a16:creationId xmlns:a16="http://schemas.microsoft.com/office/drawing/2014/main" id="{AC756E6F-52F3-4B43-B248-D3EAB6F11C07}"/>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5" name="Pil: femkant 34">
            <a:extLst>
              <a:ext uri="{FF2B5EF4-FFF2-40B4-BE49-F238E27FC236}">
                <a16:creationId xmlns:a16="http://schemas.microsoft.com/office/drawing/2014/main" id="{2395F38E-D6C0-42A3-84AA-1F2DC0B10F17}"/>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6" name="Pil: femkant 35">
            <a:extLst>
              <a:ext uri="{FF2B5EF4-FFF2-40B4-BE49-F238E27FC236}">
                <a16:creationId xmlns:a16="http://schemas.microsoft.com/office/drawing/2014/main" id="{2E6BA6E0-8590-49B4-9CCE-DD2B53021A16}"/>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7" name="Pil: femkant 36">
            <a:extLst>
              <a:ext uri="{FF2B5EF4-FFF2-40B4-BE49-F238E27FC236}">
                <a16:creationId xmlns:a16="http://schemas.microsoft.com/office/drawing/2014/main" id="{CE5EC916-4928-4BBD-9A10-C1ADA68B2265}"/>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8" name="Rektangel 37">
            <a:extLst>
              <a:ext uri="{FF2B5EF4-FFF2-40B4-BE49-F238E27FC236}">
                <a16:creationId xmlns:a16="http://schemas.microsoft.com/office/drawing/2014/main" id="{DAF1F83C-4E66-441D-96F0-6F0181BC4112}"/>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27</a:t>
            </a:r>
            <a:endParaRPr lang="en-US" sz="900" dirty="0"/>
          </a:p>
        </p:txBody>
      </p:sp>
    </p:spTree>
    <p:extLst>
      <p:ext uri="{BB962C8B-B14F-4D97-AF65-F5344CB8AC3E}">
        <p14:creationId xmlns:p14="http://schemas.microsoft.com/office/powerpoint/2010/main" val="1032829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BD9A7BD-194F-4D4A-BAC8-DFD5C7C75F1A}"/>
              </a:ext>
            </a:extLst>
          </p:cNvPr>
          <p:cNvSpPr>
            <a:spLocks noGrp="1"/>
          </p:cNvSpPr>
          <p:nvPr>
            <p:ph type="title"/>
          </p:nvPr>
        </p:nvSpPr>
        <p:spPr/>
        <p:txBody>
          <a:bodyPr/>
          <a:lstStyle/>
          <a:p>
            <a:r>
              <a:rPr lang="nb-NO" b="0" dirty="0"/>
              <a:t>Information </a:t>
            </a:r>
            <a:r>
              <a:rPr lang="nb-NO" b="0" dirty="0" err="1"/>
              <a:t>modelling</a:t>
            </a:r>
            <a:endParaRPr lang="en-US" b="0" dirty="0"/>
          </a:p>
        </p:txBody>
      </p:sp>
      <p:pic>
        <p:nvPicPr>
          <p:cNvPr id="9" name="Plassholder for innhold 8">
            <a:extLst>
              <a:ext uri="{FF2B5EF4-FFF2-40B4-BE49-F238E27FC236}">
                <a16:creationId xmlns:a16="http://schemas.microsoft.com/office/drawing/2014/main" id="{937A6958-6F43-414C-B88C-B83FCC6820E6}"/>
              </a:ext>
            </a:extLst>
          </p:cNvPr>
          <p:cNvPicPr>
            <a:picLocks noGrp="1" noChangeAspect="1"/>
          </p:cNvPicPr>
          <p:nvPr>
            <p:ph idx="1"/>
          </p:nvPr>
        </p:nvPicPr>
        <p:blipFill>
          <a:blip r:embed="rId3"/>
          <a:stretch>
            <a:fillRect/>
          </a:stretch>
        </p:blipFill>
        <p:spPr>
          <a:xfrm>
            <a:off x="1556938" y="1073074"/>
            <a:ext cx="6289964" cy="2997351"/>
          </a:xfrm>
        </p:spPr>
      </p:pic>
      <p:pic>
        <p:nvPicPr>
          <p:cNvPr id="6" name="Bilde 5" descr="stripe_tekst_eng_16_9.jpg">
            <a:extLst>
              <a:ext uri="{FF2B5EF4-FFF2-40B4-BE49-F238E27FC236}">
                <a16:creationId xmlns:a16="http://schemas.microsoft.com/office/drawing/2014/main" id="{EA341E34-FD76-48D8-944B-5698C27DC82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645602" cy="5143500"/>
          </a:xfrm>
          <a:prstGeom prst="rect">
            <a:avLst/>
          </a:prstGeom>
        </p:spPr>
      </p:pic>
      <p:pic>
        <p:nvPicPr>
          <p:cNvPr id="10" name="Picture 4">
            <a:extLst>
              <a:ext uri="{FF2B5EF4-FFF2-40B4-BE49-F238E27FC236}">
                <a16:creationId xmlns:a16="http://schemas.microsoft.com/office/drawing/2014/main" id="{823E6C0A-1D41-4873-8966-A178B718D28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tretch>
            <a:fillRect/>
          </a:stretch>
        </p:blipFill>
        <p:spPr bwMode="auto">
          <a:xfrm>
            <a:off x="1120872" y="4205576"/>
            <a:ext cx="872131" cy="575781"/>
          </a:xfrm>
          <a:prstGeom prst="rect">
            <a:avLst/>
          </a:prstGeom>
          <a:noFill/>
          <a:extLst>
            <a:ext uri="{909E8E84-426E-40DD-AFC4-6F175D3DCCD1}">
              <a14:hiddenFill xmlns:a14="http://schemas.microsoft.com/office/drawing/2010/main">
                <a:solidFill>
                  <a:srgbClr val="FFFFFF"/>
                </a:solidFill>
              </a14:hiddenFill>
            </a:ext>
          </a:extLst>
        </p:spPr>
      </p:pic>
      <p:pic>
        <p:nvPicPr>
          <p:cNvPr id="11" name="Bilde 10">
            <a:extLst>
              <a:ext uri="{FF2B5EF4-FFF2-40B4-BE49-F238E27FC236}">
                <a16:creationId xmlns:a16="http://schemas.microsoft.com/office/drawing/2014/main" id="{1DC41C88-32C9-415F-A586-27A9F3941C4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145538" y="4345102"/>
            <a:ext cx="1361657" cy="254491"/>
          </a:xfrm>
          <a:prstGeom prst="rect">
            <a:avLst/>
          </a:prstGeom>
        </p:spPr>
      </p:pic>
      <p:sp>
        <p:nvSpPr>
          <p:cNvPr id="3" name="Rektangel 2">
            <a:extLst>
              <a:ext uri="{FF2B5EF4-FFF2-40B4-BE49-F238E27FC236}">
                <a16:creationId xmlns:a16="http://schemas.microsoft.com/office/drawing/2014/main" id="{40204A33-DD9F-45E4-86EE-95A899567501}"/>
              </a:ext>
            </a:extLst>
          </p:cNvPr>
          <p:cNvSpPr/>
          <p:nvPr/>
        </p:nvSpPr>
        <p:spPr>
          <a:xfrm>
            <a:off x="4196030" y="4293411"/>
            <a:ext cx="2393259" cy="400110"/>
          </a:xfrm>
          <a:prstGeom prst="rect">
            <a:avLst/>
          </a:prstGeom>
        </p:spPr>
        <p:txBody>
          <a:bodyPr wrap="square">
            <a:spAutoFit/>
          </a:bodyPr>
          <a:lstStyle/>
          <a:p>
            <a:r>
              <a:rPr lang="en-US" sz="1000" dirty="0">
                <a:latin typeface="Calibri" panose="020F0502020204030204" pitchFamily="34" charset="0"/>
                <a:ea typeface="Times New Roman" panose="02020603050405020304" pitchFamily="18" charset="0"/>
                <a:cs typeface="Times New Roman" panose="02020603050405020304" pitchFamily="18" charset="0"/>
              </a:rPr>
              <a:t>From the real world to conceptual models. Adapted from ISO 19101-1:2014</a:t>
            </a:r>
            <a:endParaRPr lang="en-US" sz="1000" dirty="0"/>
          </a:p>
        </p:txBody>
      </p:sp>
      <p:pic>
        <p:nvPicPr>
          <p:cNvPr id="12" name="Picture 2">
            <a:extLst>
              <a:ext uri="{FF2B5EF4-FFF2-40B4-BE49-F238E27FC236}">
                <a16:creationId xmlns:a16="http://schemas.microsoft.com/office/drawing/2014/main" id="{8064AA59-A889-474A-86C8-1116AF4279B3}"/>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tretch>
            <a:fillRect/>
          </a:stretch>
        </p:blipFill>
        <p:spPr bwMode="auto">
          <a:xfrm>
            <a:off x="7261541" y="3307650"/>
            <a:ext cx="1442625" cy="1497375"/>
          </a:xfrm>
          <a:prstGeom prst="rect">
            <a:avLst/>
          </a:prstGeom>
          <a:noFill/>
          <a:extLst>
            <a:ext uri="{909E8E84-426E-40DD-AFC4-6F175D3DCCD1}">
              <a14:hiddenFill xmlns:a14="http://schemas.microsoft.com/office/drawing/2010/main">
                <a:solidFill>
                  <a:srgbClr val="FFFFFF"/>
                </a:solidFill>
              </a14:hiddenFill>
            </a:ext>
          </a:extLst>
        </p:spPr>
      </p:pic>
      <p:pic>
        <p:nvPicPr>
          <p:cNvPr id="13" name="Bilde 12">
            <a:extLst>
              <a:ext uri="{FF2B5EF4-FFF2-40B4-BE49-F238E27FC236}">
                <a16:creationId xmlns:a16="http://schemas.microsoft.com/office/drawing/2014/main" id="{62B3349D-4994-44D2-A171-350ECB33081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779379" y="147499"/>
            <a:ext cx="1266508" cy="952587"/>
          </a:xfrm>
          <a:prstGeom prst="rect">
            <a:avLst/>
          </a:prstGeom>
          <a:effectLst/>
        </p:spPr>
      </p:pic>
      <p:sp>
        <p:nvSpPr>
          <p:cNvPr id="14" name="Pil: femkant 13">
            <a:extLst>
              <a:ext uri="{FF2B5EF4-FFF2-40B4-BE49-F238E27FC236}">
                <a16:creationId xmlns:a16="http://schemas.microsoft.com/office/drawing/2014/main" id="{3771A992-705E-46D1-94F0-87D2CF3044E2}"/>
              </a:ext>
            </a:extLst>
          </p:cNvPr>
          <p:cNvSpPr/>
          <p:nvPr/>
        </p:nvSpPr>
        <p:spPr>
          <a:xfrm>
            <a:off x="67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5" name="Pil: femkant 14">
            <a:extLst>
              <a:ext uri="{FF2B5EF4-FFF2-40B4-BE49-F238E27FC236}">
                <a16:creationId xmlns:a16="http://schemas.microsoft.com/office/drawing/2014/main" id="{5524216F-07BF-44BA-942E-931BEDFB228E}"/>
              </a:ext>
            </a:extLst>
          </p:cNvPr>
          <p:cNvSpPr/>
          <p:nvPr/>
        </p:nvSpPr>
        <p:spPr>
          <a:xfrm>
            <a:off x="97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6" name="Pil: femkant 15">
            <a:extLst>
              <a:ext uri="{FF2B5EF4-FFF2-40B4-BE49-F238E27FC236}">
                <a16:creationId xmlns:a16="http://schemas.microsoft.com/office/drawing/2014/main" id="{2AD690B5-236A-492D-A162-0DC155C1FD03}"/>
              </a:ext>
            </a:extLst>
          </p:cNvPr>
          <p:cNvSpPr/>
          <p:nvPr/>
        </p:nvSpPr>
        <p:spPr>
          <a:xfrm>
            <a:off x="128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7" name="Pil: femkant 16">
            <a:extLst>
              <a:ext uri="{FF2B5EF4-FFF2-40B4-BE49-F238E27FC236}">
                <a16:creationId xmlns:a16="http://schemas.microsoft.com/office/drawing/2014/main" id="{F8257145-BA40-46EC-A21B-2D64EA8D5A1D}"/>
              </a:ext>
            </a:extLst>
          </p:cNvPr>
          <p:cNvSpPr/>
          <p:nvPr/>
        </p:nvSpPr>
        <p:spPr>
          <a:xfrm>
            <a:off x="159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8" name="Pil: femkant 17">
            <a:extLst>
              <a:ext uri="{FF2B5EF4-FFF2-40B4-BE49-F238E27FC236}">
                <a16:creationId xmlns:a16="http://schemas.microsoft.com/office/drawing/2014/main" id="{8BE9894E-E291-482F-87B1-CF8003B85BE4}"/>
              </a:ext>
            </a:extLst>
          </p:cNvPr>
          <p:cNvSpPr/>
          <p:nvPr/>
        </p:nvSpPr>
        <p:spPr>
          <a:xfrm>
            <a:off x="189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19" name="Pil: femkant 18">
            <a:extLst>
              <a:ext uri="{FF2B5EF4-FFF2-40B4-BE49-F238E27FC236}">
                <a16:creationId xmlns:a16="http://schemas.microsoft.com/office/drawing/2014/main" id="{77F2EEE4-A9BE-4670-B753-4FB52AD392C1}"/>
              </a:ext>
            </a:extLst>
          </p:cNvPr>
          <p:cNvSpPr/>
          <p:nvPr/>
        </p:nvSpPr>
        <p:spPr>
          <a:xfrm>
            <a:off x="220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20" name="Pil: femkant 19">
            <a:extLst>
              <a:ext uri="{FF2B5EF4-FFF2-40B4-BE49-F238E27FC236}">
                <a16:creationId xmlns:a16="http://schemas.microsoft.com/office/drawing/2014/main" id="{3DBF502D-2402-4813-B42D-5E6461061C7B}"/>
              </a:ext>
            </a:extLst>
          </p:cNvPr>
          <p:cNvSpPr/>
          <p:nvPr/>
        </p:nvSpPr>
        <p:spPr>
          <a:xfrm>
            <a:off x="250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dirty="0"/>
          </a:p>
        </p:txBody>
      </p:sp>
      <p:sp>
        <p:nvSpPr>
          <p:cNvPr id="21" name="Pil: femkant 20">
            <a:extLst>
              <a:ext uri="{FF2B5EF4-FFF2-40B4-BE49-F238E27FC236}">
                <a16:creationId xmlns:a16="http://schemas.microsoft.com/office/drawing/2014/main" id="{7ED70A0C-0E4A-46C3-A7CC-41FAA6884419}"/>
              </a:ext>
            </a:extLst>
          </p:cNvPr>
          <p:cNvSpPr/>
          <p:nvPr/>
        </p:nvSpPr>
        <p:spPr>
          <a:xfrm>
            <a:off x="2814776" y="4913386"/>
            <a:ext cx="306000" cy="215444"/>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8</a:t>
            </a:r>
            <a:endParaRPr lang="en-US" sz="900" dirty="0"/>
          </a:p>
        </p:txBody>
      </p:sp>
      <p:sp>
        <p:nvSpPr>
          <p:cNvPr id="22" name="Pil: femkant 21">
            <a:extLst>
              <a:ext uri="{FF2B5EF4-FFF2-40B4-BE49-F238E27FC236}">
                <a16:creationId xmlns:a16="http://schemas.microsoft.com/office/drawing/2014/main" id="{A5ADF330-C214-440A-86F1-D69A5E498322}"/>
              </a:ext>
            </a:extLst>
          </p:cNvPr>
          <p:cNvSpPr/>
          <p:nvPr/>
        </p:nvSpPr>
        <p:spPr>
          <a:xfrm>
            <a:off x="312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 name="Pil: femkant 22">
            <a:extLst>
              <a:ext uri="{FF2B5EF4-FFF2-40B4-BE49-F238E27FC236}">
                <a16:creationId xmlns:a16="http://schemas.microsoft.com/office/drawing/2014/main" id="{2EB488DD-CD63-451C-8D2A-4FA25E73D0DA}"/>
              </a:ext>
            </a:extLst>
          </p:cNvPr>
          <p:cNvSpPr/>
          <p:nvPr/>
        </p:nvSpPr>
        <p:spPr>
          <a:xfrm>
            <a:off x="342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4" name="Pil: femkant 23">
            <a:extLst>
              <a:ext uri="{FF2B5EF4-FFF2-40B4-BE49-F238E27FC236}">
                <a16:creationId xmlns:a16="http://schemas.microsoft.com/office/drawing/2014/main" id="{5A55781A-107F-4032-B170-879410125EB8}"/>
              </a:ext>
            </a:extLst>
          </p:cNvPr>
          <p:cNvSpPr/>
          <p:nvPr/>
        </p:nvSpPr>
        <p:spPr>
          <a:xfrm>
            <a:off x="373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5" name="Pil: femkant 24">
            <a:extLst>
              <a:ext uri="{FF2B5EF4-FFF2-40B4-BE49-F238E27FC236}">
                <a16:creationId xmlns:a16="http://schemas.microsoft.com/office/drawing/2014/main" id="{5E735037-9938-4720-98CE-843BA1CDA6B5}"/>
              </a:ext>
            </a:extLst>
          </p:cNvPr>
          <p:cNvSpPr/>
          <p:nvPr/>
        </p:nvSpPr>
        <p:spPr>
          <a:xfrm>
            <a:off x="403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6" name="Pil: femkant 25">
            <a:extLst>
              <a:ext uri="{FF2B5EF4-FFF2-40B4-BE49-F238E27FC236}">
                <a16:creationId xmlns:a16="http://schemas.microsoft.com/office/drawing/2014/main" id="{B48539F5-79E8-4DDE-A2BA-2315B4CDDA35}"/>
              </a:ext>
            </a:extLst>
          </p:cNvPr>
          <p:cNvSpPr/>
          <p:nvPr/>
        </p:nvSpPr>
        <p:spPr>
          <a:xfrm>
            <a:off x="434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7" name="Pil: femkant 26">
            <a:extLst>
              <a:ext uri="{FF2B5EF4-FFF2-40B4-BE49-F238E27FC236}">
                <a16:creationId xmlns:a16="http://schemas.microsoft.com/office/drawing/2014/main" id="{ED4152EB-295B-4C30-AC11-564F5ECB9AB0}"/>
              </a:ext>
            </a:extLst>
          </p:cNvPr>
          <p:cNvSpPr/>
          <p:nvPr/>
        </p:nvSpPr>
        <p:spPr>
          <a:xfrm>
            <a:off x="465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8" name="Pil: femkant 27">
            <a:extLst>
              <a:ext uri="{FF2B5EF4-FFF2-40B4-BE49-F238E27FC236}">
                <a16:creationId xmlns:a16="http://schemas.microsoft.com/office/drawing/2014/main" id="{E150C62D-0971-41B7-8288-33EF03464546}"/>
              </a:ext>
            </a:extLst>
          </p:cNvPr>
          <p:cNvSpPr/>
          <p:nvPr/>
        </p:nvSpPr>
        <p:spPr>
          <a:xfrm>
            <a:off x="495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9" name="Pil: femkant 28">
            <a:extLst>
              <a:ext uri="{FF2B5EF4-FFF2-40B4-BE49-F238E27FC236}">
                <a16:creationId xmlns:a16="http://schemas.microsoft.com/office/drawing/2014/main" id="{F8A0F063-F822-4B29-83CB-763B460A359B}"/>
              </a:ext>
            </a:extLst>
          </p:cNvPr>
          <p:cNvSpPr/>
          <p:nvPr/>
        </p:nvSpPr>
        <p:spPr>
          <a:xfrm>
            <a:off x="526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0" name="Pil: femkant 29">
            <a:extLst>
              <a:ext uri="{FF2B5EF4-FFF2-40B4-BE49-F238E27FC236}">
                <a16:creationId xmlns:a16="http://schemas.microsoft.com/office/drawing/2014/main" id="{A5EF25EE-914D-42B0-B54A-39F39B7DD419}"/>
              </a:ext>
            </a:extLst>
          </p:cNvPr>
          <p:cNvSpPr/>
          <p:nvPr/>
        </p:nvSpPr>
        <p:spPr>
          <a:xfrm>
            <a:off x="556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1" name="Pil: femkant 30">
            <a:extLst>
              <a:ext uri="{FF2B5EF4-FFF2-40B4-BE49-F238E27FC236}">
                <a16:creationId xmlns:a16="http://schemas.microsoft.com/office/drawing/2014/main" id="{FFD0A46B-B1B0-4FC1-8667-ED99F6D20F6A}"/>
              </a:ext>
            </a:extLst>
          </p:cNvPr>
          <p:cNvSpPr/>
          <p:nvPr/>
        </p:nvSpPr>
        <p:spPr>
          <a:xfrm>
            <a:off x="587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2" name="Pil: femkant 31">
            <a:extLst>
              <a:ext uri="{FF2B5EF4-FFF2-40B4-BE49-F238E27FC236}">
                <a16:creationId xmlns:a16="http://schemas.microsoft.com/office/drawing/2014/main" id="{47E1A484-CA42-4612-8D4D-77628B6A1981}"/>
              </a:ext>
            </a:extLst>
          </p:cNvPr>
          <p:cNvSpPr/>
          <p:nvPr/>
        </p:nvSpPr>
        <p:spPr>
          <a:xfrm>
            <a:off x="618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3" name="Pil: femkant 32">
            <a:extLst>
              <a:ext uri="{FF2B5EF4-FFF2-40B4-BE49-F238E27FC236}">
                <a16:creationId xmlns:a16="http://schemas.microsoft.com/office/drawing/2014/main" id="{A98C12C0-6134-4ED5-AA27-A26770D7FC9C}"/>
              </a:ext>
            </a:extLst>
          </p:cNvPr>
          <p:cNvSpPr/>
          <p:nvPr/>
        </p:nvSpPr>
        <p:spPr>
          <a:xfrm>
            <a:off x="648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4" name="Pil: femkant 33">
            <a:extLst>
              <a:ext uri="{FF2B5EF4-FFF2-40B4-BE49-F238E27FC236}">
                <a16:creationId xmlns:a16="http://schemas.microsoft.com/office/drawing/2014/main" id="{3B2E2473-1E06-4F6C-9021-B3E28D3F4794}"/>
              </a:ext>
            </a:extLst>
          </p:cNvPr>
          <p:cNvSpPr/>
          <p:nvPr/>
        </p:nvSpPr>
        <p:spPr>
          <a:xfrm>
            <a:off x="679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5" name="Pil: femkant 34">
            <a:extLst>
              <a:ext uri="{FF2B5EF4-FFF2-40B4-BE49-F238E27FC236}">
                <a16:creationId xmlns:a16="http://schemas.microsoft.com/office/drawing/2014/main" id="{09C89082-A28B-4A05-964B-DBCD1837F91A}"/>
              </a:ext>
            </a:extLst>
          </p:cNvPr>
          <p:cNvSpPr/>
          <p:nvPr/>
        </p:nvSpPr>
        <p:spPr>
          <a:xfrm>
            <a:off x="7098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6" name="Pil: femkant 35">
            <a:extLst>
              <a:ext uri="{FF2B5EF4-FFF2-40B4-BE49-F238E27FC236}">
                <a16:creationId xmlns:a16="http://schemas.microsoft.com/office/drawing/2014/main" id="{BEB3443B-76C4-4566-8A0D-BB8B31C8A251}"/>
              </a:ext>
            </a:extLst>
          </p:cNvPr>
          <p:cNvSpPr/>
          <p:nvPr/>
        </p:nvSpPr>
        <p:spPr>
          <a:xfrm>
            <a:off x="7404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7" name="Pil: femkant 36">
            <a:extLst>
              <a:ext uri="{FF2B5EF4-FFF2-40B4-BE49-F238E27FC236}">
                <a16:creationId xmlns:a16="http://schemas.microsoft.com/office/drawing/2014/main" id="{4D3AB8AE-0EB0-4459-B14E-071DAADB9D3E}"/>
              </a:ext>
            </a:extLst>
          </p:cNvPr>
          <p:cNvSpPr/>
          <p:nvPr/>
        </p:nvSpPr>
        <p:spPr>
          <a:xfrm>
            <a:off x="7710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8" name="Pil: femkant 37">
            <a:extLst>
              <a:ext uri="{FF2B5EF4-FFF2-40B4-BE49-F238E27FC236}">
                <a16:creationId xmlns:a16="http://schemas.microsoft.com/office/drawing/2014/main" id="{BC64AC31-0322-4C34-AAB2-D2CB6A570152}"/>
              </a:ext>
            </a:extLst>
          </p:cNvPr>
          <p:cNvSpPr/>
          <p:nvPr/>
        </p:nvSpPr>
        <p:spPr>
          <a:xfrm>
            <a:off x="8016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9" name="Pil: femkant 38">
            <a:extLst>
              <a:ext uri="{FF2B5EF4-FFF2-40B4-BE49-F238E27FC236}">
                <a16:creationId xmlns:a16="http://schemas.microsoft.com/office/drawing/2014/main" id="{E4B18344-2DEF-4046-B29E-E1A54150CF32}"/>
              </a:ext>
            </a:extLst>
          </p:cNvPr>
          <p:cNvSpPr/>
          <p:nvPr/>
        </p:nvSpPr>
        <p:spPr>
          <a:xfrm>
            <a:off x="8322776" y="4913386"/>
            <a:ext cx="306000" cy="215444"/>
          </a:xfrm>
          <a:prstGeom prst="homePlat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40" name="Rektangel 39">
            <a:extLst>
              <a:ext uri="{FF2B5EF4-FFF2-40B4-BE49-F238E27FC236}">
                <a16:creationId xmlns:a16="http://schemas.microsoft.com/office/drawing/2014/main" id="{4AD3FDAA-5CD1-4301-B647-43F83494B412}"/>
              </a:ext>
            </a:extLst>
          </p:cNvPr>
          <p:cNvSpPr/>
          <p:nvPr/>
        </p:nvSpPr>
        <p:spPr>
          <a:xfrm>
            <a:off x="8628776" y="4913386"/>
            <a:ext cx="306000" cy="21544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900" dirty="0"/>
              <a:t>27</a:t>
            </a:r>
            <a:endParaRPr lang="en-US" sz="900" dirty="0"/>
          </a:p>
        </p:txBody>
      </p:sp>
    </p:spTree>
    <p:extLst>
      <p:ext uri="{BB962C8B-B14F-4D97-AF65-F5344CB8AC3E}">
        <p14:creationId xmlns:p14="http://schemas.microsoft.com/office/powerpoint/2010/main" val="218491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TS skabelon 01" id="{FA154D1D-520B-214D-9C5A-F08DA7D979E4}" vid="{3109F10A-5806-C04E-9E14-EC301D5DE0FD}"/>
    </a:ext>
  </a:extLst>
</a:theme>
</file>

<file path=ppt/theme/theme3.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TS skabelon 01" id="{FA154D1D-520B-214D-9C5A-F08DA7D979E4}" vid="{3109F10A-5806-C04E-9E14-EC301D5DE0FD}"/>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FFEF130D4AF2438AE79A5B0A1334C0" ma:contentTypeVersion="15" ma:contentTypeDescription="Create a new document." ma:contentTypeScope="" ma:versionID="ced3850e63c58a1f7a3b0ccd1d1a467b">
  <xsd:schema xmlns:xsd="http://www.w3.org/2001/XMLSchema" xmlns:xs="http://www.w3.org/2001/XMLSchema" xmlns:p="http://schemas.microsoft.com/office/2006/metadata/properties" xmlns:ns1="http://schemas.microsoft.com/sharepoint/v3" xmlns:ns3="45917a3f-4609-4d8c-b381-c0eb2c08b302" xmlns:ns4="400ee8ec-c474-4e49-952c-5799107f3fa3" targetNamespace="http://schemas.microsoft.com/office/2006/metadata/properties" ma:root="true" ma:fieldsID="5875f1a2b8531c588b1a31dcab2ce096" ns1:_="" ns3:_="" ns4:_="">
    <xsd:import namespace="http://schemas.microsoft.com/sharepoint/v3"/>
    <xsd:import namespace="45917a3f-4609-4d8c-b381-c0eb2c08b302"/>
    <xsd:import namespace="400ee8ec-c474-4e49-952c-5799107f3fa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1:_ip_UnifiedCompliancePolicyProperties" minOccurs="0"/>
                <xsd:element ref="ns1:_ip_UnifiedCompliancePolicyUIAction"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917a3f-4609-4d8c-b381-c0eb2c08b3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0ee8ec-c474-4e49-952c-5799107f3fa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3D104F-67A5-49FA-A03A-B5AD33AE69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5917a3f-4609-4d8c-b381-c0eb2c08b302"/>
    <ds:schemaRef ds:uri="400ee8ec-c474-4e49-952c-5799107f3f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D5A64D-C3E1-41F3-AE04-E8E453A3C774}">
  <ds:schemaRefs>
    <ds:schemaRef ds:uri="http://purl.org/dc/elements/1.1/"/>
    <ds:schemaRef ds:uri="http://schemas.microsoft.com/office/2006/metadata/properties"/>
    <ds:schemaRef ds:uri="400ee8ec-c474-4e49-952c-5799107f3fa3"/>
    <ds:schemaRef ds:uri="http://schemas.microsoft.com/sharepoint/v3"/>
    <ds:schemaRef ds:uri="http://purl.org/dc/terms/"/>
    <ds:schemaRef ds:uri="http://schemas.openxmlformats.org/package/2006/metadata/core-properties"/>
    <ds:schemaRef ds:uri="45917a3f-4609-4d8c-b381-c0eb2c08b302"/>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02B1CFA-257A-4530-8D7D-09BC363289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29954</TotalTime>
  <Words>6255</Words>
  <Application>Microsoft Office PowerPoint</Application>
  <PresentationFormat>Skjermfremvisning (16:9)</PresentationFormat>
  <Paragraphs>711</Paragraphs>
  <Slides>28</Slides>
  <Notes>28</Notes>
  <HiddenSlides>0</HiddenSlides>
  <MMClips>0</MMClips>
  <ScaleCrop>false</ScaleCrop>
  <HeadingPairs>
    <vt:vector size="6" baseType="variant">
      <vt:variant>
        <vt:lpstr>Brukte skrifter</vt:lpstr>
      </vt:variant>
      <vt:variant>
        <vt:i4>6</vt:i4>
      </vt:variant>
      <vt:variant>
        <vt:lpstr>Tema</vt:lpstr>
      </vt:variant>
      <vt:variant>
        <vt:i4>3</vt:i4>
      </vt:variant>
      <vt:variant>
        <vt:lpstr>Lysbildetitler</vt:lpstr>
      </vt:variant>
      <vt:variant>
        <vt:i4>28</vt:i4>
      </vt:variant>
    </vt:vector>
  </HeadingPairs>
  <TitlesOfParts>
    <vt:vector size="37" baseType="lpstr">
      <vt:lpstr>Arial</vt:lpstr>
      <vt:lpstr>Arial Nova</vt:lpstr>
      <vt:lpstr>Calibri</vt:lpstr>
      <vt:lpstr>Century Gothic</vt:lpstr>
      <vt:lpstr>Palatino Linotype</vt:lpstr>
      <vt:lpstr>Univers</vt:lpstr>
      <vt:lpstr>Office-tema</vt:lpstr>
      <vt:lpstr>3_Custom Design</vt:lpstr>
      <vt:lpstr>5_Custom Design</vt:lpstr>
      <vt:lpstr>Harmonizing and linking conceptual models of geospatial information  Technologies for information modelling in  Geographic Information Systems (GIS), Intelligent Transport Systems (ITS) and Building Information Modelling (BIM) </vt:lpstr>
      <vt:lpstr>Agenda</vt:lpstr>
      <vt:lpstr>Three application domains,  one real world</vt:lpstr>
      <vt:lpstr>Reuse of information across domain borders</vt:lpstr>
      <vt:lpstr>PowerPoint-presentasjon</vt:lpstr>
      <vt:lpstr>PowerPoint-presentasjon</vt:lpstr>
      <vt:lpstr>Scientific approach</vt:lpstr>
      <vt:lpstr>DIKW - Data, Information, Knowledge and Wisdom</vt:lpstr>
      <vt:lpstr>Information modelling</vt:lpstr>
      <vt:lpstr>Results</vt:lpstr>
      <vt:lpstr>SRQ1: State of the art</vt:lpstr>
      <vt:lpstr>SRQ2: Information exchange from GIS to ITS</vt:lpstr>
      <vt:lpstr>Prototype experiment</vt:lpstr>
      <vt:lpstr>PowerPoint-presentasjon</vt:lpstr>
      <vt:lpstr>SRQ3: Integration of models for GIS and BIM</vt:lpstr>
      <vt:lpstr>PowerPoint-presentasjon</vt:lpstr>
      <vt:lpstr>PowerPoint-presentasjon</vt:lpstr>
      <vt:lpstr>Fundamental differences</vt:lpstr>
      <vt:lpstr>Prototype experiment and validation</vt:lpstr>
      <vt:lpstr>Level of information flow</vt:lpstr>
      <vt:lpstr>SRQ4:  A joint modelling approach</vt:lpstr>
      <vt:lpstr>PowerPoint-presentasjon</vt:lpstr>
      <vt:lpstr>PowerPoint-presentasjon</vt:lpstr>
      <vt:lpstr>Conclusions - main contribution </vt:lpstr>
      <vt:lpstr>Conclusions</vt:lpstr>
      <vt:lpstr>Similar representations</vt:lpstr>
      <vt:lpstr>Limitations and further research</vt:lpstr>
      <vt:lpstr>Thanks for listening!</vt:lpstr>
    </vt:vector>
  </TitlesOfParts>
  <Company>NTNU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Kolbjørn Skarpnes</dc:creator>
  <cp:lastModifiedBy>Knut Jetlund</cp:lastModifiedBy>
  <cp:revision>231</cp:revision>
  <cp:lastPrinted>2021-03-04T10:41:03Z</cp:lastPrinted>
  <dcterms:created xsi:type="dcterms:W3CDTF">2013-06-10T16:56:09Z</dcterms:created>
  <dcterms:modified xsi:type="dcterms:W3CDTF">2023-11-28T20:38:13Z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0x010100C5FFEF130D4AF2438AE79A5B0A1334C0</vt:lpwstr>
  </property>
  <property fmtid="{D5CDD505-2E9C-101B-9397-08002B2CF9AE}" pid="3" name="MSIP_Label_e5fbf486-f09d-4a86-8810-b4add863c98a_Enabled">
    <vt:lpwstr>true</vt:lpwstr>
  </property>
  <property fmtid="{D5CDD505-2E9C-101B-9397-08002B2CF9AE}" pid="4" name="MSIP_Label_e5fbf486-f09d-4a86-8810-b4add863c98a_SetDate">
    <vt:lpwstr>2021-05-02T14:42:24Z</vt:lpwstr>
  </property>
  <property fmtid="{D5CDD505-2E9C-101B-9397-08002B2CF9AE}" pid="5" name="MSIP_Label_e5fbf486-f09d-4a86-8810-b4add863c98a_Method">
    <vt:lpwstr>Privileged</vt:lpwstr>
  </property>
  <property fmtid="{D5CDD505-2E9C-101B-9397-08002B2CF9AE}" pid="6" name="MSIP_Label_e5fbf486-f09d-4a86-8810-b4add863c98a_Name">
    <vt:lpwstr>Public</vt:lpwstr>
  </property>
  <property fmtid="{D5CDD505-2E9C-101B-9397-08002B2CF9AE}" pid="7" name="MSIP_Label_e5fbf486-f09d-4a86-8810-b4add863c98a_SiteId">
    <vt:lpwstr>38856954-ed55-49f7-8bdd-738ffbbfd390</vt:lpwstr>
  </property>
  <property fmtid="{D5CDD505-2E9C-101B-9397-08002B2CF9AE}" pid="8" name="MSIP_Label_e5fbf486-f09d-4a86-8810-b4add863c98a_ActionId">
    <vt:lpwstr>f2a1d53d-8e23-458e-aabf-35a477c506e9</vt:lpwstr>
  </property>
  <property fmtid="{D5CDD505-2E9C-101B-9397-08002B2CF9AE}" pid="9" name="MSIP_Label_e5fbf486-f09d-4a86-8810-b4add863c98a_ContentBits">
    <vt:lpwstr>0</vt:lpwstr>
  </property>
</Properties>
</file>